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0" r:id="rId17"/>
    <p:sldId id="271" r:id="rId18"/>
    <p:sldId id="272" r:id="rId19"/>
    <p:sldId id="279" r:id="rId20"/>
  </p:sldIdLst>
  <p:sldSz cx="18288000" cy="10287000"/>
  <p:notesSz cx="6858000" cy="9144000"/>
  <p:embeddedFontLst>
    <p:embeddedFont>
      <p:font typeface="Bernoru" panose="020B0604020202020204" charset="0"/>
      <p:regular r:id="rId21"/>
    </p:embeddedFont>
    <p:embeddedFont>
      <p:font typeface="DM Sans Bold" panose="020B0604020202020204" charset="0"/>
      <p:regular r:id="rId22"/>
    </p:embeddedFont>
    <p:embeddedFont>
      <p:font typeface="Fira Sans" panose="020B0503050000020004" pitchFamily="34" charset="0"/>
      <p:regular r:id="rId23"/>
      <p:bold r:id="rId24"/>
      <p:italic r:id="rId25"/>
      <p:boldItalic r:id="rId26"/>
    </p:embeddedFont>
    <p:embeddedFont>
      <p:font typeface="Fira Sans Bold" panose="020B0803050000020004" charset="0"/>
      <p:regular r:id="rId27"/>
    </p:embeddedFont>
    <p:embeddedFont>
      <p:font typeface="Garet ExtraBold" panose="020B0604020202020204" charset="0"/>
      <p:regular r:id="rId28"/>
    </p:embeddedFont>
    <p:embeddedFont>
      <p:font typeface="Gotham Bold" panose="020B0604020202020204" charset="0"/>
      <p:regular r:id="rId29"/>
    </p:embeddedFont>
    <p:embeddedFont>
      <p:font typeface="Intro Rust Base Shade" panose="020B0604020202020204" charset="0"/>
      <p:regular r:id="rId30"/>
    </p:embeddedFont>
    <p:embeddedFont>
      <p:font typeface="Lato Bold" panose="020B0604020202020204" charset="0"/>
      <p:regular r:id="rId31"/>
    </p:embeddedFont>
    <p:embeddedFont>
      <p:font typeface="Nunito" pitchFamily="2" charset="-93"/>
      <p:regular r:id="rId32"/>
      <p:bold r:id="rId33"/>
      <p:italic r:id="rId34"/>
      <p:boldItalic r:id="rId35"/>
    </p:embeddedFont>
    <p:embeddedFont>
      <p:font typeface="Nunito Bold" charset="-93"/>
      <p:regular r:id="rId36"/>
    </p:embeddedFont>
    <p:embeddedFont>
      <p:font typeface="Segoe UI Black" panose="020B0A02040204020203" pitchFamily="34" charset="0"/>
      <p:bold r:id="rId37"/>
      <p:boldItalic r:id="rId38"/>
    </p:embeddedFont>
    <p:embeddedFont>
      <p:font typeface="Telegraf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998"/>
    <a:srgbClr val="E8EAE6"/>
    <a:srgbClr val="FDD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6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viblo.asia/p/tim-hieu-ve-hadoop-bJzKmOBXl9N" TargetMode="External"/><Relationship Id="rId2" Type="http://schemas.openxmlformats.org/officeDocument/2006/relationships/hyperlink" Target="http://it.husc.edu.vn/Media/ChuyenMuc/KhoaHoc/Hoithao-Hoinghi/SAICT_20%2015_submission_5.pdf" TargetMode="External"/><Relationship Id="rId1" Type="http://schemas.openxmlformats.org/officeDocument/2006/relationships/slideLayout" Target="../slideLayouts/slideLayout7.xml"/><Relationship Id="rId5" Type="http://schemas.openxmlformats.org/officeDocument/2006/relationships/hyperlink" Target="http://www.kaggle.com/datasets/artempozdniakov/ukrainian-market-mobile-" TargetMode="External"/><Relationship Id="rId4" Type="http://schemas.openxmlformats.org/officeDocument/2006/relationships/hyperlink" Target="https://insight.isb.edu.vn/top-8-cong-cu-big-data-ban-nen-bi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6998"/>
        </a:solidFill>
        <a:effectLst/>
      </p:bgPr>
    </p:bg>
    <p:spTree>
      <p:nvGrpSpPr>
        <p:cNvPr id="1" name=""/>
        <p:cNvGrpSpPr/>
        <p:nvPr/>
      </p:nvGrpSpPr>
      <p:grpSpPr>
        <a:xfrm>
          <a:off x="0" y="0"/>
          <a:ext cx="0" cy="0"/>
          <a:chOff x="0" y="0"/>
          <a:chExt cx="0" cy="0"/>
        </a:xfrm>
      </p:grpSpPr>
      <p:sp>
        <p:nvSpPr>
          <p:cNvPr id="2" name="Freeform 2"/>
          <p:cNvSpPr/>
          <p:nvPr/>
        </p:nvSpPr>
        <p:spPr>
          <a:xfrm flipH="1">
            <a:off x="-56954" y="4718429"/>
            <a:ext cx="19936660" cy="7282419"/>
          </a:xfrm>
          <a:custGeom>
            <a:avLst/>
            <a:gdLst/>
            <a:ahLst/>
            <a:cxnLst/>
            <a:rect l="l" t="t" r="r" b="b"/>
            <a:pathLst>
              <a:path w="19936660" h="7282419">
                <a:moveTo>
                  <a:pt x="19936661" y="0"/>
                </a:moveTo>
                <a:lnTo>
                  <a:pt x="0" y="0"/>
                </a:lnTo>
                <a:lnTo>
                  <a:pt x="0" y="7282419"/>
                </a:lnTo>
                <a:lnTo>
                  <a:pt x="19936661" y="7282419"/>
                </a:lnTo>
                <a:lnTo>
                  <a:pt x="19936661" y="0"/>
                </a:lnTo>
                <a:close/>
              </a:path>
            </a:pathLst>
          </a:custGeom>
          <a:blipFill>
            <a:blip r:embed="rId2"/>
            <a:stretch>
              <a:fillRect/>
            </a:stretch>
          </a:blipFill>
        </p:spPr>
        <p:txBody>
          <a:bodyPr/>
          <a:lstStyle/>
          <a:p>
            <a:endParaRPr lang="vi-VN"/>
          </a:p>
        </p:txBody>
      </p:sp>
      <p:grpSp>
        <p:nvGrpSpPr>
          <p:cNvPr id="3" name="Group 3"/>
          <p:cNvGrpSpPr/>
          <p:nvPr/>
        </p:nvGrpSpPr>
        <p:grpSpPr>
          <a:xfrm rot="2700000">
            <a:off x="10858057" y="-1009336"/>
            <a:ext cx="1106025" cy="10061203"/>
            <a:chOff x="0" y="0"/>
            <a:chExt cx="291299" cy="2649864"/>
          </a:xfrm>
        </p:grpSpPr>
        <p:sp>
          <p:nvSpPr>
            <p:cNvPr id="4" name="Freeform 4"/>
            <p:cNvSpPr/>
            <p:nvPr/>
          </p:nvSpPr>
          <p:spPr>
            <a:xfrm>
              <a:off x="0" y="0"/>
              <a:ext cx="291299" cy="2649864"/>
            </a:xfrm>
            <a:custGeom>
              <a:avLst/>
              <a:gdLst/>
              <a:ahLst/>
              <a:cxnLst/>
              <a:rect l="l" t="t" r="r" b="b"/>
              <a:pathLst>
                <a:path w="291299" h="2649864">
                  <a:moveTo>
                    <a:pt x="145649" y="0"/>
                  </a:moveTo>
                  <a:lnTo>
                    <a:pt x="145649" y="0"/>
                  </a:lnTo>
                  <a:cubicBezTo>
                    <a:pt x="184278" y="0"/>
                    <a:pt x="221325" y="15345"/>
                    <a:pt x="248639" y="42660"/>
                  </a:cubicBezTo>
                  <a:cubicBezTo>
                    <a:pt x="275954" y="69974"/>
                    <a:pt x="291299" y="107021"/>
                    <a:pt x="291299" y="145649"/>
                  </a:cubicBezTo>
                  <a:lnTo>
                    <a:pt x="291299" y="2504215"/>
                  </a:lnTo>
                  <a:cubicBezTo>
                    <a:pt x="291299" y="2542843"/>
                    <a:pt x="275954" y="2579890"/>
                    <a:pt x="248639" y="2607204"/>
                  </a:cubicBezTo>
                  <a:cubicBezTo>
                    <a:pt x="221325" y="2634519"/>
                    <a:pt x="184278" y="2649864"/>
                    <a:pt x="145649" y="2649864"/>
                  </a:cubicBezTo>
                  <a:lnTo>
                    <a:pt x="145649" y="2649864"/>
                  </a:lnTo>
                  <a:cubicBezTo>
                    <a:pt x="107021" y="2649864"/>
                    <a:pt x="69974" y="2634519"/>
                    <a:pt x="42660" y="2607204"/>
                  </a:cubicBezTo>
                  <a:cubicBezTo>
                    <a:pt x="15345" y="2579890"/>
                    <a:pt x="0" y="2542843"/>
                    <a:pt x="0" y="2504215"/>
                  </a:cubicBezTo>
                  <a:lnTo>
                    <a:pt x="0" y="145649"/>
                  </a:lnTo>
                  <a:cubicBezTo>
                    <a:pt x="0" y="107021"/>
                    <a:pt x="15345" y="69974"/>
                    <a:pt x="42660" y="42660"/>
                  </a:cubicBezTo>
                  <a:cubicBezTo>
                    <a:pt x="69974" y="15345"/>
                    <a:pt x="107021" y="0"/>
                    <a:pt x="145649"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5" name="TextBox 5"/>
            <p:cNvSpPr txBox="1"/>
            <p:nvPr/>
          </p:nvSpPr>
          <p:spPr>
            <a:xfrm>
              <a:off x="0" y="-38100"/>
              <a:ext cx="291299" cy="268796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15354163" y="794754"/>
            <a:ext cx="1106025" cy="10061203"/>
            <a:chOff x="0" y="0"/>
            <a:chExt cx="291299" cy="2649864"/>
          </a:xfrm>
        </p:grpSpPr>
        <p:sp>
          <p:nvSpPr>
            <p:cNvPr id="7" name="Freeform 7"/>
            <p:cNvSpPr/>
            <p:nvPr/>
          </p:nvSpPr>
          <p:spPr>
            <a:xfrm>
              <a:off x="0" y="0"/>
              <a:ext cx="291299" cy="2649864"/>
            </a:xfrm>
            <a:custGeom>
              <a:avLst/>
              <a:gdLst/>
              <a:ahLst/>
              <a:cxnLst/>
              <a:rect l="l" t="t" r="r" b="b"/>
              <a:pathLst>
                <a:path w="291299" h="2649864">
                  <a:moveTo>
                    <a:pt x="145649" y="0"/>
                  </a:moveTo>
                  <a:lnTo>
                    <a:pt x="145649" y="0"/>
                  </a:lnTo>
                  <a:cubicBezTo>
                    <a:pt x="184278" y="0"/>
                    <a:pt x="221325" y="15345"/>
                    <a:pt x="248639" y="42660"/>
                  </a:cubicBezTo>
                  <a:cubicBezTo>
                    <a:pt x="275954" y="69974"/>
                    <a:pt x="291299" y="107021"/>
                    <a:pt x="291299" y="145649"/>
                  </a:cubicBezTo>
                  <a:lnTo>
                    <a:pt x="291299" y="2504215"/>
                  </a:lnTo>
                  <a:cubicBezTo>
                    <a:pt x="291299" y="2542843"/>
                    <a:pt x="275954" y="2579890"/>
                    <a:pt x="248639" y="2607204"/>
                  </a:cubicBezTo>
                  <a:cubicBezTo>
                    <a:pt x="221325" y="2634519"/>
                    <a:pt x="184278" y="2649864"/>
                    <a:pt x="145649" y="2649864"/>
                  </a:cubicBezTo>
                  <a:lnTo>
                    <a:pt x="145649" y="2649864"/>
                  </a:lnTo>
                  <a:cubicBezTo>
                    <a:pt x="107021" y="2649864"/>
                    <a:pt x="69974" y="2634519"/>
                    <a:pt x="42660" y="2607204"/>
                  </a:cubicBezTo>
                  <a:cubicBezTo>
                    <a:pt x="15345" y="2579890"/>
                    <a:pt x="0" y="2542843"/>
                    <a:pt x="0" y="2504215"/>
                  </a:cubicBezTo>
                  <a:lnTo>
                    <a:pt x="0" y="145649"/>
                  </a:lnTo>
                  <a:cubicBezTo>
                    <a:pt x="0" y="107021"/>
                    <a:pt x="15345" y="69974"/>
                    <a:pt x="42660" y="42660"/>
                  </a:cubicBezTo>
                  <a:cubicBezTo>
                    <a:pt x="69974" y="15345"/>
                    <a:pt x="107021" y="0"/>
                    <a:pt x="145649"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8" name="TextBox 8"/>
            <p:cNvSpPr txBox="1"/>
            <p:nvPr/>
          </p:nvSpPr>
          <p:spPr>
            <a:xfrm>
              <a:off x="0" y="-38100"/>
              <a:ext cx="291299" cy="268796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10650305" y="1119005"/>
            <a:ext cx="893373" cy="5693483"/>
            <a:chOff x="0" y="0"/>
            <a:chExt cx="235292" cy="1499518"/>
          </a:xfrm>
        </p:grpSpPr>
        <p:sp>
          <p:nvSpPr>
            <p:cNvPr id="10" name="Freeform 10"/>
            <p:cNvSpPr/>
            <p:nvPr/>
          </p:nvSpPr>
          <p:spPr>
            <a:xfrm>
              <a:off x="0" y="0"/>
              <a:ext cx="235292" cy="1499518"/>
            </a:xfrm>
            <a:custGeom>
              <a:avLst/>
              <a:gdLst/>
              <a:ahLst/>
              <a:cxnLst/>
              <a:rect l="l" t="t" r="r" b="b"/>
              <a:pathLst>
                <a:path w="235292" h="1499518">
                  <a:moveTo>
                    <a:pt x="117646" y="0"/>
                  </a:moveTo>
                  <a:lnTo>
                    <a:pt x="117646" y="0"/>
                  </a:lnTo>
                  <a:cubicBezTo>
                    <a:pt x="182620" y="0"/>
                    <a:pt x="235292" y="52672"/>
                    <a:pt x="235292" y="117646"/>
                  </a:cubicBezTo>
                  <a:lnTo>
                    <a:pt x="235292" y="1381873"/>
                  </a:lnTo>
                  <a:cubicBezTo>
                    <a:pt x="235292" y="1413074"/>
                    <a:pt x="222897" y="1442998"/>
                    <a:pt x="200834" y="1465061"/>
                  </a:cubicBezTo>
                  <a:cubicBezTo>
                    <a:pt x="178771" y="1487123"/>
                    <a:pt x="148847" y="1499518"/>
                    <a:pt x="117646" y="1499518"/>
                  </a:cubicBezTo>
                  <a:lnTo>
                    <a:pt x="117646" y="1499518"/>
                  </a:lnTo>
                  <a:cubicBezTo>
                    <a:pt x="86444" y="1499518"/>
                    <a:pt x="56521" y="1487123"/>
                    <a:pt x="34458" y="1465061"/>
                  </a:cubicBezTo>
                  <a:cubicBezTo>
                    <a:pt x="12395" y="1442998"/>
                    <a:pt x="0" y="1413074"/>
                    <a:pt x="0" y="1381873"/>
                  </a:cubicBezTo>
                  <a:lnTo>
                    <a:pt x="0" y="117646"/>
                  </a:lnTo>
                  <a:cubicBezTo>
                    <a:pt x="0" y="86444"/>
                    <a:pt x="12395" y="56521"/>
                    <a:pt x="34458" y="34458"/>
                  </a:cubicBezTo>
                  <a:cubicBezTo>
                    <a:pt x="56521" y="12395"/>
                    <a:pt x="86444" y="0"/>
                    <a:pt x="117646" y="0"/>
                  </a:cubicBezTo>
                  <a:close/>
                </a:path>
              </a:pathLst>
            </a:custGeom>
            <a:solidFill>
              <a:srgbClr val="000000">
                <a:alpha val="0"/>
              </a:srgbClr>
            </a:solidFill>
            <a:ln w="38100" cap="rnd">
              <a:solidFill>
                <a:srgbClr val="FFFFFF"/>
              </a:solidFill>
              <a:prstDash val="solid"/>
              <a:round/>
            </a:ln>
          </p:spPr>
          <p:txBody>
            <a:bodyPr/>
            <a:lstStyle/>
            <a:p>
              <a:endParaRPr lang="vi-VN"/>
            </a:p>
          </p:txBody>
        </p:sp>
        <p:sp>
          <p:nvSpPr>
            <p:cNvPr id="11" name="TextBox 11"/>
            <p:cNvSpPr txBox="1"/>
            <p:nvPr/>
          </p:nvSpPr>
          <p:spPr>
            <a:xfrm>
              <a:off x="0" y="-38100"/>
              <a:ext cx="235292" cy="153761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009956" y="-782460"/>
            <a:ext cx="10111025" cy="9347975"/>
            <a:chOff x="-31750" y="-27940"/>
            <a:chExt cx="5233670" cy="4838700"/>
          </a:xfrm>
        </p:grpSpPr>
        <p:sp>
          <p:nvSpPr>
            <p:cNvPr id="13" name="Freeform 13"/>
            <p:cNvSpPr/>
            <p:nvPr/>
          </p:nvSpPr>
          <p:spPr>
            <a:xfrm>
              <a:off x="0" y="0"/>
              <a:ext cx="5233670" cy="4838700"/>
            </a:xfrm>
            <a:custGeom>
              <a:avLst/>
              <a:gdLst/>
              <a:ahLst/>
              <a:cxnLst/>
              <a:rect l="l" t="t" r="r" b="b"/>
              <a:pathLst>
                <a:path w="5233670" h="4838700">
                  <a:moveTo>
                    <a:pt x="5132070" y="2514600"/>
                  </a:moveTo>
                  <a:lnTo>
                    <a:pt x="2967990" y="4678680"/>
                  </a:lnTo>
                  <a:cubicBezTo>
                    <a:pt x="2867660" y="4779010"/>
                    <a:pt x="2696210" y="4770120"/>
                    <a:pt x="2584450" y="4659630"/>
                  </a:cubicBezTo>
                  <a:cubicBezTo>
                    <a:pt x="2472690" y="4547870"/>
                    <a:pt x="2463800" y="4376420"/>
                    <a:pt x="2565400" y="4276090"/>
                  </a:cubicBezTo>
                  <a:lnTo>
                    <a:pt x="2316480" y="4523740"/>
                  </a:lnTo>
                  <a:cubicBezTo>
                    <a:pt x="2216150" y="4624070"/>
                    <a:pt x="2044700" y="4615180"/>
                    <a:pt x="1932940" y="4504690"/>
                  </a:cubicBezTo>
                  <a:cubicBezTo>
                    <a:pt x="1842770" y="4414520"/>
                    <a:pt x="1819910" y="4282440"/>
                    <a:pt x="1869440" y="4183380"/>
                  </a:cubicBezTo>
                  <a:lnTo>
                    <a:pt x="1324610" y="4726940"/>
                  </a:lnTo>
                  <a:cubicBezTo>
                    <a:pt x="1212850" y="4838700"/>
                    <a:pt x="1032510" y="4838700"/>
                    <a:pt x="920750" y="4726940"/>
                  </a:cubicBezTo>
                  <a:cubicBezTo>
                    <a:pt x="808990" y="4615180"/>
                    <a:pt x="808990" y="4434840"/>
                    <a:pt x="920750" y="4323080"/>
                  </a:cubicBezTo>
                  <a:lnTo>
                    <a:pt x="1195070" y="4048760"/>
                  </a:lnTo>
                  <a:cubicBezTo>
                    <a:pt x="1192530" y="4051300"/>
                    <a:pt x="1191260" y="4052570"/>
                    <a:pt x="1188720" y="4055110"/>
                  </a:cubicBezTo>
                  <a:cubicBezTo>
                    <a:pt x="1206500" y="4036060"/>
                    <a:pt x="1220470" y="4015740"/>
                    <a:pt x="1231900" y="3994150"/>
                  </a:cubicBezTo>
                  <a:lnTo>
                    <a:pt x="1210310" y="4015740"/>
                  </a:lnTo>
                  <a:cubicBezTo>
                    <a:pt x="1109980" y="4116070"/>
                    <a:pt x="938530" y="4107180"/>
                    <a:pt x="826770" y="3996690"/>
                  </a:cubicBezTo>
                  <a:cubicBezTo>
                    <a:pt x="736600" y="3906520"/>
                    <a:pt x="713740" y="3774440"/>
                    <a:pt x="762000" y="3675380"/>
                  </a:cubicBezTo>
                  <a:lnTo>
                    <a:pt x="515620" y="3921760"/>
                  </a:lnTo>
                  <a:cubicBezTo>
                    <a:pt x="403860" y="4033520"/>
                    <a:pt x="223520" y="4033520"/>
                    <a:pt x="111760" y="3921760"/>
                  </a:cubicBezTo>
                  <a:cubicBezTo>
                    <a:pt x="0" y="3810000"/>
                    <a:pt x="0" y="3629660"/>
                    <a:pt x="111760" y="3517900"/>
                  </a:cubicBezTo>
                  <a:lnTo>
                    <a:pt x="720090" y="2910840"/>
                  </a:lnTo>
                  <a:cubicBezTo>
                    <a:pt x="608330" y="3022600"/>
                    <a:pt x="427990" y="3022600"/>
                    <a:pt x="316230" y="2910840"/>
                  </a:cubicBezTo>
                  <a:cubicBezTo>
                    <a:pt x="204470" y="2799080"/>
                    <a:pt x="204470" y="2618740"/>
                    <a:pt x="316230" y="2506980"/>
                  </a:cubicBezTo>
                  <a:lnTo>
                    <a:pt x="2713990" y="111760"/>
                  </a:lnTo>
                  <a:cubicBezTo>
                    <a:pt x="2825750" y="0"/>
                    <a:pt x="3006090" y="0"/>
                    <a:pt x="3117850" y="111760"/>
                  </a:cubicBezTo>
                  <a:cubicBezTo>
                    <a:pt x="3229610" y="223520"/>
                    <a:pt x="3229610" y="403860"/>
                    <a:pt x="3117850" y="515620"/>
                  </a:cubicBezTo>
                  <a:lnTo>
                    <a:pt x="2219960" y="1412240"/>
                  </a:lnTo>
                  <a:cubicBezTo>
                    <a:pt x="2108200" y="1524000"/>
                    <a:pt x="2108200" y="1704340"/>
                    <a:pt x="2219960" y="1816100"/>
                  </a:cubicBezTo>
                  <a:cubicBezTo>
                    <a:pt x="2310130" y="1906270"/>
                    <a:pt x="2447290" y="1924050"/>
                    <a:pt x="2555240" y="1866900"/>
                  </a:cubicBezTo>
                  <a:lnTo>
                    <a:pt x="2973070" y="1449070"/>
                  </a:lnTo>
                  <a:cubicBezTo>
                    <a:pt x="2992120" y="1430020"/>
                    <a:pt x="3012440" y="1416050"/>
                    <a:pt x="3035300" y="1404620"/>
                  </a:cubicBezTo>
                  <a:lnTo>
                    <a:pt x="3190240" y="1249680"/>
                  </a:lnTo>
                  <a:cubicBezTo>
                    <a:pt x="3302000" y="1137920"/>
                    <a:pt x="3482340" y="1137920"/>
                    <a:pt x="3594100" y="1249680"/>
                  </a:cubicBezTo>
                  <a:cubicBezTo>
                    <a:pt x="3684270" y="1339850"/>
                    <a:pt x="3702050" y="1477010"/>
                    <a:pt x="3644900" y="1584960"/>
                  </a:cubicBezTo>
                  <a:lnTo>
                    <a:pt x="3924300" y="1305560"/>
                  </a:lnTo>
                  <a:cubicBezTo>
                    <a:pt x="4024630" y="1205230"/>
                    <a:pt x="4196080" y="1214120"/>
                    <a:pt x="4307840" y="1324610"/>
                  </a:cubicBezTo>
                  <a:cubicBezTo>
                    <a:pt x="4419600" y="1436370"/>
                    <a:pt x="4428490" y="1607820"/>
                    <a:pt x="4326890" y="1708150"/>
                  </a:cubicBezTo>
                  <a:lnTo>
                    <a:pt x="4258310" y="1776730"/>
                  </a:lnTo>
                  <a:cubicBezTo>
                    <a:pt x="4245610" y="1800860"/>
                    <a:pt x="4229100" y="1823720"/>
                    <a:pt x="4207510" y="1845310"/>
                  </a:cubicBezTo>
                  <a:cubicBezTo>
                    <a:pt x="4187190" y="1865630"/>
                    <a:pt x="4164330" y="1882140"/>
                    <a:pt x="4138930" y="1896110"/>
                  </a:cubicBezTo>
                  <a:lnTo>
                    <a:pt x="4077970" y="1957070"/>
                  </a:lnTo>
                  <a:cubicBezTo>
                    <a:pt x="4079240" y="1955800"/>
                    <a:pt x="4081780" y="1953260"/>
                    <a:pt x="4084320" y="1951990"/>
                  </a:cubicBezTo>
                  <a:cubicBezTo>
                    <a:pt x="3989070" y="2053590"/>
                    <a:pt x="4000500" y="2221230"/>
                    <a:pt x="4109720" y="2330450"/>
                  </a:cubicBezTo>
                  <a:cubicBezTo>
                    <a:pt x="4218940" y="2439670"/>
                    <a:pt x="4386580" y="2449830"/>
                    <a:pt x="4488180" y="2355850"/>
                  </a:cubicBezTo>
                  <a:cubicBezTo>
                    <a:pt x="4486910" y="2358390"/>
                    <a:pt x="4484370" y="2359660"/>
                    <a:pt x="4483100" y="2362200"/>
                  </a:cubicBezTo>
                  <a:lnTo>
                    <a:pt x="4730750" y="2114550"/>
                  </a:lnTo>
                  <a:cubicBezTo>
                    <a:pt x="4831080" y="2014220"/>
                    <a:pt x="5002530" y="2023110"/>
                    <a:pt x="5114290" y="2133600"/>
                  </a:cubicBezTo>
                  <a:cubicBezTo>
                    <a:pt x="5224780" y="2241550"/>
                    <a:pt x="5233670" y="2414270"/>
                    <a:pt x="5132070" y="2514600"/>
                  </a:cubicBezTo>
                  <a:close/>
                </a:path>
              </a:pathLst>
            </a:custGeom>
            <a:blipFill>
              <a:blip r:embed="rId3"/>
              <a:stretch>
                <a:fillRect t="-4100" b="-4100"/>
              </a:stretch>
            </a:blipFill>
            <a:ln w="57150" cap="sq">
              <a:solidFill>
                <a:srgbClr val="FFFFFF"/>
              </a:solidFill>
              <a:prstDash val="solid"/>
              <a:miter/>
            </a:ln>
          </p:spPr>
          <p:txBody>
            <a:bodyPr/>
            <a:lstStyle/>
            <a:p>
              <a:endParaRPr lang="vi-VN"/>
            </a:p>
          </p:txBody>
        </p:sp>
      </p:grpSp>
      <p:grpSp>
        <p:nvGrpSpPr>
          <p:cNvPr id="14" name="Group 14"/>
          <p:cNvGrpSpPr/>
          <p:nvPr/>
        </p:nvGrpSpPr>
        <p:grpSpPr>
          <a:xfrm rot="2700000">
            <a:off x="14542998" y="251704"/>
            <a:ext cx="893373" cy="3529970"/>
            <a:chOff x="0" y="0"/>
            <a:chExt cx="235292" cy="929704"/>
          </a:xfrm>
        </p:grpSpPr>
        <p:sp>
          <p:nvSpPr>
            <p:cNvPr id="15" name="Freeform 15"/>
            <p:cNvSpPr/>
            <p:nvPr/>
          </p:nvSpPr>
          <p:spPr>
            <a:xfrm>
              <a:off x="0" y="0"/>
              <a:ext cx="235292" cy="929704"/>
            </a:xfrm>
            <a:custGeom>
              <a:avLst/>
              <a:gdLst/>
              <a:ahLst/>
              <a:cxnLst/>
              <a:rect l="l" t="t" r="r" b="b"/>
              <a:pathLst>
                <a:path w="235292" h="929704">
                  <a:moveTo>
                    <a:pt x="117646" y="0"/>
                  </a:moveTo>
                  <a:lnTo>
                    <a:pt x="117646" y="0"/>
                  </a:lnTo>
                  <a:cubicBezTo>
                    <a:pt x="182620" y="0"/>
                    <a:pt x="235292" y="52672"/>
                    <a:pt x="235292" y="117646"/>
                  </a:cubicBezTo>
                  <a:lnTo>
                    <a:pt x="235292" y="812058"/>
                  </a:lnTo>
                  <a:cubicBezTo>
                    <a:pt x="235292" y="843260"/>
                    <a:pt x="222897" y="873184"/>
                    <a:pt x="200834" y="895246"/>
                  </a:cubicBezTo>
                  <a:cubicBezTo>
                    <a:pt x="178771" y="917309"/>
                    <a:pt x="148847" y="929704"/>
                    <a:pt x="117646" y="929704"/>
                  </a:cubicBezTo>
                  <a:lnTo>
                    <a:pt x="117646" y="929704"/>
                  </a:lnTo>
                  <a:cubicBezTo>
                    <a:pt x="52672" y="929704"/>
                    <a:pt x="0" y="877032"/>
                    <a:pt x="0" y="812058"/>
                  </a:cubicBezTo>
                  <a:lnTo>
                    <a:pt x="0" y="117646"/>
                  </a:lnTo>
                  <a:cubicBezTo>
                    <a:pt x="0" y="86444"/>
                    <a:pt x="12395" y="56521"/>
                    <a:pt x="34458" y="34458"/>
                  </a:cubicBezTo>
                  <a:cubicBezTo>
                    <a:pt x="56521" y="12395"/>
                    <a:pt x="86444" y="0"/>
                    <a:pt x="117646"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16" name="TextBox 16"/>
            <p:cNvSpPr txBox="1"/>
            <p:nvPr/>
          </p:nvSpPr>
          <p:spPr>
            <a:xfrm>
              <a:off x="0" y="-38100"/>
              <a:ext cx="235292" cy="967804"/>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2700000">
            <a:off x="13002397" y="-4089534"/>
            <a:ext cx="1210423" cy="8004906"/>
            <a:chOff x="0" y="0"/>
            <a:chExt cx="318794" cy="2108288"/>
          </a:xfrm>
        </p:grpSpPr>
        <p:sp>
          <p:nvSpPr>
            <p:cNvPr id="18" name="Freeform 18"/>
            <p:cNvSpPr/>
            <p:nvPr/>
          </p:nvSpPr>
          <p:spPr>
            <a:xfrm>
              <a:off x="0" y="0"/>
              <a:ext cx="318794" cy="2108288"/>
            </a:xfrm>
            <a:custGeom>
              <a:avLst/>
              <a:gdLst/>
              <a:ahLst/>
              <a:cxnLst/>
              <a:rect l="l" t="t" r="r" b="b"/>
              <a:pathLst>
                <a:path w="318794" h="2108288">
                  <a:moveTo>
                    <a:pt x="159397" y="0"/>
                  </a:moveTo>
                  <a:lnTo>
                    <a:pt x="159397" y="0"/>
                  </a:lnTo>
                  <a:cubicBezTo>
                    <a:pt x="247430" y="0"/>
                    <a:pt x="318794" y="71365"/>
                    <a:pt x="318794" y="159397"/>
                  </a:cubicBezTo>
                  <a:lnTo>
                    <a:pt x="318794" y="1948891"/>
                  </a:lnTo>
                  <a:cubicBezTo>
                    <a:pt x="318794" y="1991165"/>
                    <a:pt x="302001" y="2031709"/>
                    <a:pt x="272108" y="2061602"/>
                  </a:cubicBezTo>
                  <a:cubicBezTo>
                    <a:pt x="242215" y="2091494"/>
                    <a:pt x="201672" y="2108288"/>
                    <a:pt x="159397" y="2108288"/>
                  </a:cubicBezTo>
                  <a:lnTo>
                    <a:pt x="159397" y="2108288"/>
                  </a:lnTo>
                  <a:cubicBezTo>
                    <a:pt x="117122" y="2108288"/>
                    <a:pt x="76579" y="2091494"/>
                    <a:pt x="46686" y="2061602"/>
                  </a:cubicBezTo>
                  <a:cubicBezTo>
                    <a:pt x="16794" y="2031709"/>
                    <a:pt x="0" y="1991165"/>
                    <a:pt x="0" y="1948891"/>
                  </a:cubicBezTo>
                  <a:lnTo>
                    <a:pt x="0" y="159397"/>
                  </a:lnTo>
                  <a:cubicBezTo>
                    <a:pt x="0" y="117122"/>
                    <a:pt x="16794" y="76579"/>
                    <a:pt x="46686" y="46686"/>
                  </a:cubicBezTo>
                  <a:cubicBezTo>
                    <a:pt x="76579" y="16794"/>
                    <a:pt x="117122" y="0"/>
                    <a:pt x="159397"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19" name="TextBox 19"/>
            <p:cNvSpPr txBox="1"/>
            <p:nvPr/>
          </p:nvSpPr>
          <p:spPr>
            <a:xfrm>
              <a:off x="0" y="-38100"/>
              <a:ext cx="318794" cy="2146388"/>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473254" y="2732908"/>
            <a:ext cx="876244" cy="87624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D47B4">
                    <a:alpha val="100000"/>
                  </a:srgbClr>
                </a:gs>
                <a:gs pos="100000">
                  <a:srgbClr val="3F7F93">
                    <a:alpha val="100000"/>
                  </a:srgbClr>
                </a:gs>
              </a:gsLst>
              <a:lin ang="2700000"/>
            </a:gradFill>
          </p:spPr>
          <p:txBody>
            <a:bodyPr/>
            <a:lstStyle/>
            <a:p>
              <a:endParaRPr lang="vi-V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451971" y="8381409"/>
            <a:ext cx="1395080" cy="139508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2700000">
            <a:off x="15929375" y="-1109904"/>
            <a:ext cx="893373" cy="3529970"/>
            <a:chOff x="0" y="0"/>
            <a:chExt cx="235292" cy="929704"/>
          </a:xfrm>
        </p:grpSpPr>
        <p:sp>
          <p:nvSpPr>
            <p:cNvPr id="27" name="Freeform 27"/>
            <p:cNvSpPr/>
            <p:nvPr/>
          </p:nvSpPr>
          <p:spPr>
            <a:xfrm>
              <a:off x="0" y="0"/>
              <a:ext cx="235292" cy="929704"/>
            </a:xfrm>
            <a:custGeom>
              <a:avLst/>
              <a:gdLst/>
              <a:ahLst/>
              <a:cxnLst/>
              <a:rect l="l" t="t" r="r" b="b"/>
              <a:pathLst>
                <a:path w="235292" h="929704">
                  <a:moveTo>
                    <a:pt x="117646" y="0"/>
                  </a:moveTo>
                  <a:lnTo>
                    <a:pt x="117646" y="0"/>
                  </a:lnTo>
                  <a:cubicBezTo>
                    <a:pt x="182620" y="0"/>
                    <a:pt x="235292" y="52672"/>
                    <a:pt x="235292" y="117646"/>
                  </a:cubicBezTo>
                  <a:lnTo>
                    <a:pt x="235292" y="812058"/>
                  </a:lnTo>
                  <a:cubicBezTo>
                    <a:pt x="235292" y="843260"/>
                    <a:pt x="222897" y="873184"/>
                    <a:pt x="200834" y="895246"/>
                  </a:cubicBezTo>
                  <a:cubicBezTo>
                    <a:pt x="178771" y="917309"/>
                    <a:pt x="148847" y="929704"/>
                    <a:pt x="117646" y="929704"/>
                  </a:cubicBezTo>
                  <a:lnTo>
                    <a:pt x="117646" y="929704"/>
                  </a:lnTo>
                  <a:cubicBezTo>
                    <a:pt x="52672" y="929704"/>
                    <a:pt x="0" y="877032"/>
                    <a:pt x="0" y="812058"/>
                  </a:cubicBezTo>
                  <a:lnTo>
                    <a:pt x="0" y="117646"/>
                  </a:lnTo>
                  <a:cubicBezTo>
                    <a:pt x="0" y="86444"/>
                    <a:pt x="12395" y="56521"/>
                    <a:pt x="34458" y="34458"/>
                  </a:cubicBezTo>
                  <a:cubicBezTo>
                    <a:pt x="56521" y="12395"/>
                    <a:pt x="86444" y="0"/>
                    <a:pt x="117646" y="0"/>
                  </a:cubicBezTo>
                  <a:close/>
                </a:path>
              </a:pathLst>
            </a:custGeom>
            <a:solidFill>
              <a:srgbClr val="000000">
                <a:alpha val="0"/>
              </a:srgbClr>
            </a:solidFill>
            <a:ln w="38100" cap="rnd">
              <a:solidFill>
                <a:srgbClr val="FFFFFF"/>
              </a:solidFill>
              <a:prstDash val="solid"/>
              <a:round/>
            </a:ln>
          </p:spPr>
          <p:txBody>
            <a:bodyPr/>
            <a:lstStyle/>
            <a:p>
              <a:endParaRPr lang="vi-VN"/>
            </a:p>
          </p:txBody>
        </p:sp>
        <p:sp>
          <p:nvSpPr>
            <p:cNvPr id="28" name="TextBox 28"/>
            <p:cNvSpPr txBox="1"/>
            <p:nvPr/>
          </p:nvSpPr>
          <p:spPr>
            <a:xfrm>
              <a:off x="0" y="-38100"/>
              <a:ext cx="235292" cy="967804"/>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17183391" y="525521"/>
            <a:ext cx="876244" cy="87624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D47B4">
                    <a:alpha val="100000"/>
                  </a:srgbClr>
                </a:gs>
                <a:gs pos="100000">
                  <a:srgbClr val="3F7F93">
                    <a:alpha val="100000"/>
                  </a:srgbClr>
                </a:gs>
              </a:gsLst>
              <a:lin ang="0"/>
            </a:gradFill>
          </p:spPr>
          <p:txBody>
            <a:bodyPr/>
            <a:lstStyle/>
            <a:p>
              <a:endParaRPr lang="vi-V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2700000">
            <a:off x="12149848" y="-1691931"/>
            <a:ext cx="893373" cy="3529970"/>
            <a:chOff x="0" y="0"/>
            <a:chExt cx="235292" cy="929704"/>
          </a:xfrm>
        </p:grpSpPr>
        <p:sp>
          <p:nvSpPr>
            <p:cNvPr id="33" name="Freeform 33"/>
            <p:cNvSpPr/>
            <p:nvPr/>
          </p:nvSpPr>
          <p:spPr>
            <a:xfrm>
              <a:off x="0" y="0"/>
              <a:ext cx="235292" cy="929704"/>
            </a:xfrm>
            <a:custGeom>
              <a:avLst/>
              <a:gdLst/>
              <a:ahLst/>
              <a:cxnLst/>
              <a:rect l="l" t="t" r="r" b="b"/>
              <a:pathLst>
                <a:path w="235292" h="929704">
                  <a:moveTo>
                    <a:pt x="117646" y="0"/>
                  </a:moveTo>
                  <a:lnTo>
                    <a:pt x="117646" y="0"/>
                  </a:lnTo>
                  <a:cubicBezTo>
                    <a:pt x="182620" y="0"/>
                    <a:pt x="235292" y="52672"/>
                    <a:pt x="235292" y="117646"/>
                  </a:cubicBezTo>
                  <a:lnTo>
                    <a:pt x="235292" y="812058"/>
                  </a:lnTo>
                  <a:cubicBezTo>
                    <a:pt x="235292" y="843260"/>
                    <a:pt x="222897" y="873184"/>
                    <a:pt x="200834" y="895246"/>
                  </a:cubicBezTo>
                  <a:cubicBezTo>
                    <a:pt x="178771" y="917309"/>
                    <a:pt x="148847" y="929704"/>
                    <a:pt x="117646" y="929704"/>
                  </a:cubicBezTo>
                  <a:lnTo>
                    <a:pt x="117646" y="929704"/>
                  </a:lnTo>
                  <a:cubicBezTo>
                    <a:pt x="52672" y="929704"/>
                    <a:pt x="0" y="877032"/>
                    <a:pt x="0" y="812058"/>
                  </a:cubicBezTo>
                  <a:lnTo>
                    <a:pt x="0" y="117646"/>
                  </a:lnTo>
                  <a:cubicBezTo>
                    <a:pt x="0" y="86444"/>
                    <a:pt x="12395" y="56521"/>
                    <a:pt x="34458" y="34458"/>
                  </a:cubicBezTo>
                  <a:cubicBezTo>
                    <a:pt x="56521" y="12395"/>
                    <a:pt x="86444" y="0"/>
                    <a:pt x="117646" y="0"/>
                  </a:cubicBezTo>
                  <a:close/>
                </a:path>
              </a:pathLst>
            </a:custGeom>
            <a:solidFill>
              <a:srgbClr val="000000">
                <a:alpha val="0"/>
              </a:srgbClr>
            </a:solidFill>
            <a:ln w="38100" cap="rnd">
              <a:solidFill>
                <a:srgbClr val="FFFFFF"/>
              </a:solidFill>
              <a:prstDash val="solid"/>
              <a:round/>
            </a:ln>
          </p:spPr>
          <p:txBody>
            <a:bodyPr/>
            <a:lstStyle/>
            <a:p>
              <a:endParaRPr lang="vi-VN"/>
            </a:p>
          </p:txBody>
        </p:sp>
        <p:sp>
          <p:nvSpPr>
            <p:cNvPr id="34" name="TextBox 34"/>
            <p:cNvSpPr txBox="1"/>
            <p:nvPr/>
          </p:nvSpPr>
          <p:spPr>
            <a:xfrm>
              <a:off x="0" y="-38100"/>
              <a:ext cx="235292" cy="967804"/>
            </a:xfrm>
            <a:prstGeom prst="rect">
              <a:avLst/>
            </a:prstGeom>
          </p:spPr>
          <p:txBody>
            <a:bodyPr lIns="50800" tIns="50800" rIns="50800" bIns="50800" rtlCol="0" anchor="ctr"/>
            <a:lstStyle/>
            <a:p>
              <a:pPr algn="ctr">
                <a:lnSpc>
                  <a:spcPts val="2659"/>
                </a:lnSpc>
                <a:spcBef>
                  <a:spcPct val="0"/>
                </a:spcBef>
              </a:pPr>
              <a:endParaRPr/>
            </a:p>
          </p:txBody>
        </p:sp>
      </p:grpSp>
      <p:grpSp>
        <p:nvGrpSpPr>
          <p:cNvPr id="35" name="Group 35"/>
          <p:cNvGrpSpPr/>
          <p:nvPr/>
        </p:nvGrpSpPr>
        <p:grpSpPr>
          <a:xfrm rot="2700000">
            <a:off x="13265412" y="7920195"/>
            <a:ext cx="893373" cy="3529970"/>
            <a:chOff x="0" y="0"/>
            <a:chExt cx="235292" cy="929704"/>
          </a:xfrm>
        </p:grpSpPr>
        <p:sp>
          <p:nvSpPr>
            <p:cNvPr id="36" name="Freeform 36"/>
            <p:cNvSpPr/>
            <p:nvPr/>
          </p:nvSpPr>
          <p:spPr>
            <a:xfrm>
              <a:off x="0" y="0"/>
              <a:ext cx="235292" cy="929704"/>
            </a:xfrm>
            <a:custGeom>
              <a:avLst/>
              <a:gdLst/>
              <a:ahLst/>
              <a:cxnLst/>
              <a:rect l="l" t="t" r="r" b="b"/>
              <a:pathLst>
                <a:path w="235292" h="929704">
                  <a:moveTo>
                    <a:pt x="117646" y="0"/>
                  </a:moveTo>
                  <a:lnTo>
                    <a:pt x="117646" y="0"/>
                  </a:lnTo>
                  <a:cubicBezTo>
                    <a:pt x="182620" y="0"/>
                    <a:pt x="235292" y="52672"/>
                    <a:pt x="235292" y="117646"/>
                  </a:cubicBezTo>
                  <a:lnTo>
                    <a:pt x="235292" y="812058"/>
                  </a:lnTo>
                  <a:cubicBezTo>
                    <a:pt x="235292" y="843260"/>
                    <a:pt x="222897" y="873184"/>
                    <a:pt x="200834" y="895246"/>
                  </a:cubicBezTo>
                  <a:cubicBezTo>
                    <a:pt x="178771" y="917309"/>
                    <a:pt x="148847" y="929704"/>
                    <a:pt x="117646" y="929704"/>
                  </a:cubicBezTo>
                  <a:lnTo>
                    <a:pt x="117646" y="929704"/>
                  </a:lnTo>
                  <a:cubicBezTo>
                    <a:pt x="52672" y="929704"/>
                    <a:pt x="0" y="877032"/>
                    <a:pt x="0" y="812058"/>
                  </a:cubicBezTo>
                  <a:lnTo>
                    <a:pt x="0" y="117646"/>
                  </a:lnTo>
                  <a:cubicBezTo>
                    <a:pt x="0" y="86444"/>
                    <a:pt x="12395" y="56521"/>
                    <a:pt x="34458" y="34458"/>
                  </a:cubicBezTo>
                  <a:cubicBezTo>
                    <a:pt x="56521" y="12395"/>
                    <a:pt x="86444" y="0"/>
                    <a:pt x="117646" y="0"/>
                  </a:cubicBezTo>
                  <a:close/>
                </a:path>
              </a:pathLst>
            </a:custGeom>
            <a:solidFill>
              <a:srgbClr val="000000">
                <a:alpha val="0"/>
              </a:srgbClr>
            </a:solidFill>
            <a:ln w="38100" cap="rnd">
              <a:solidFill>
                <a:srgbClr val="FFFFFF"/>
              </a:solidFill>
              <a:prstDash val="solid"/>
              <a:round/>
            </a:ln>
          </p:spPr>
          <p:txBody>
            <a:bodyPr/>
            <a:lstStyle/>
            <a:p>
              <a:endParaRPr lang="vi-VN"/>
            </a:p>
          </p:txBody>
        </p:sp>
        <p:sp>
          <p:nvSpPr>
            <p:cNvPr id="37" name="TextBox 37"/>
            <p:cNvSpPr txBox="1"/>
            <p:nvPr/>
          </p:nvSpPr>
          <p:spPr>
            <a:xfrm>
              <a:off x="0" y="-38100"/>
              <a:ext cx="235292" cy="967804"/>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38"/>
          <p:cNvGrpSpPr/>
          <p:nvPr/>
        </p:nvGrpSpPr>
        <p:grpSpPr>
          <a:xfrm rot="2700000">
            <a:off x="18110407" y="4539103"/>
            <a:ext cx="893373" cy="3529970"/>
            <a:chOff x="0" y="0"/>
            <a:chExt cx="235292" cy="929704"/>
          </a:xfrm>
        </p:grpSpPr>
        <p:sp>
          <p:nvSpPr>
            <p:cNvPr id="39" name="Freeform 39"/>
            <p:cNvSpPr/>
            <p:nvPr/>
          </p:nvSpPr>
          <p:spPr>
            <a:xfrm>
              <a:off x="0" y="0"/>
              <a:ext cx="235292" cy="929704"/>
            </a:xfrm>
            <a:custGeom>
              <a:avLst/>
              <a:gdLst/>
              <a:ahLst/>
              <a:cxnLst/>
              <a:rect l="l" t="t" r="r" b="b"/>
              <a:pathLst>
                <a:path w="235292" h="929704">
                  <a:moveTo>
                    <a:pt x="117646" y="0"/>
                  </a:moveTo>
                  <a:lnTo>
                    <a:pt x="117646" y="0"/>
                  </a:lnTo>
                  <a:cubicBezTo>
                    <a:pt x="182620" y="0"/>
                    <a:pt x="235292" y="52672"/>
                    <a:pt x="235292" y="117646"/>
                  </a:cubicBezTo>
                  <a:lnTo>
                    <a:pt x="235292" y="812058"/>
                  </a:lnTo>
                  <a:cubicBezTo>
                    <a:pt x="235292" y="843260"/>
                    <a:pt x="222897" y="873184"/>
                    <a:pt x="200834" y="895246"/>
                  </a:cubicBezTo>
                  <a:cubicBezTo>
                    <a:pt x="178771" y="917309"/>
                    <a:pt x="148847" y="929704"/>
                    <a:pt x="117646" y="929704"/>
                  </a:cubicBezTo>
                  <a:lnTo>
                    <a:pt x="117646" y="929704"/>
                  </a:lnTo>
                  <a:cubicBezTo>
                    <a:pt x="52672" y="929704"/>
                    <a:pt x="0" y="877032"/>
                    <a:pt x="0" y="812058"/>
                  </a:cubicBezTo>
                  <a:lnTo>
                    <a:pt x="0" y="117646"/>
                  </a:lnTo>
                  <a:cubicBezTo>
                    <a:pt x="0" y="86444"/>
                    <a:pt x="12395" y="56521"/>
                    <a:pt x="34458" y="34458"/>
                  </a:cubicBezTo>
                  <a:cubicBezTo>
                    <a:pt x="56521" y="12395"/>
                    <a:pt x="86444" y="0"/>
                    <a:pt x="117646" y="0"/>
                  </a:cubicBezTo>
                  <a:close/>
                </a:path>
              </a:pathLst>
            </a:custGeom>
            <a:solidFill>
              <a:srgbClr val="000000">
                <a:alpha val="0"/>
              </a:srgbClr>
            </a:solidFill>
            <a:ln w="38100" cap="rnd">
              <a:solidFill>
                <a:srgbClr val="FFFFFF"/>
              </a:solidFill>
              <a:prstDash val="solid"/>
              <a:round/>
            </a:ln>
          </p:spPr>
          <p:txBody>
            <a:bodyPr/>
            <a:lstStyle/>
            <a:p>
              <a:endParaRPr lang="vi-VN"/>
            </a:p>
          </p:txBody>
        </p:sp>
        <p:sp>
          <p:nvSpPr>
            <p:cNvPr id="40" name="TextBox 40"/>
            <p:cNvSpPr txBox="1"/>
            <p:nvPr/>
          </p:nvSpPr>
          <p:spPr>
            <a:xfrm>
              <a:off x="0" y="-38100"/>
              <a:ext cx="235292" cy="967804"/>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41"/>
          <p:cNvGrpSpPr/>
          <p:nvPr/>
        </p:nvGrpSpPr>
        <p:grpSpPr>
          <a:xfrm>
            <a:off x="-400977" y="7041168"/>
            <a:ext cx="8031053" cy="703299"/>
            <a:chOff x="0" y="0"/>
            <a:chExt cx="2115174" cy="185231"/>
          </a:xfrm>
        </p:grpSpPr>
        <p:sp>
          <p:nvSpPr>
            <p:cNvPr id="42" name="Freeform 42"/>
            <p:cNvSpPr/>
            <p:nvPr/>
          </p:nvSpPr>
          <p:spPr>
            <a:xfrm>
              <a:off x="0" y="0"/>
              <a:ext cx="2115175" cy="185231"/>
            </a:xfrm>
            <a:custGeom>
              <a:avLst/>
              <a:gdLst/>
              <a:ahLst/>
              <a:cxnLst/>
              <a:rect l="l" t="t" r="r" b="b"/>
              <a:pathLst>
                <a:path w="2115175" h="185231">
                  <a:moveTo>
                    <a:pt x="92615" y="0"/>
                  </a:moveTo>
                  <a:lnTo>
                    <a:pt x="2022559" y="0"/>
                  </a:lnTo>
                  <a:cubicBezTo>
                    <a:pt x="2047122" y="0"/>
                    <a:pt x="2070679" y="9758"/>
                    <a:pt x="2088048" y="27126"/>
                  </a:cubicBezTo>
                  <a:cubicBezTo>
                    <a:pt x="2105417" y="44495"/>
                    <a:pt x="2115175" y="68052"/>
                    <a:pt x="2115175" y="92615"/>
                  </a:cubicBezTo>
                  <a:lnTo>
                    <a:pt x="2115175" y="92615"/>
                  </a:lnTo>
                  <a:cubicBezTo>
                    <a:pt x="2115175" y="143766"/>
                    <a:pt x="2073709" y="185231"/>
                    <a:pt x="2022559" y="185231"/>
                  </a:cubicBezTo>
                  <a:lnTo>
                    <a:pt x="92615" y="185231"/>
                  </a:lnTo>
                  <a:cubicBezTo>
                    <a:pt x="41465" y="185231"/>
                    <a:pt x="0" y="143766"/>
                    <a:pt x="0" y="92615"/>
                  </a:cubicBezTo>
                  <a:lnTo>
                    <a:pt x="0" y="92615"/>
                  </a:lnTo>
                  <a:cubicBezTo>
                    <a:pt x="0" y="41465"/>
                    <a:pt x="41465" y="0"/>
                    <a:pt x="92615" y="0"/>
                  </a:cubicBezTo>
                  <a:close/>
                </a:path>
              </a:pathLst>
            </a:custGeom>
            <a:solidFill>
              <a:srgbClr val="FFFFFF"/>
            </a:solidFill>
            <a:ln cap="rnd">
              <a:noFill/>
              <a:prstDash val="solid"/>
              <a:round/>
            </a:ln>
          </p:spPr>
          <p:txBody>
            <a:bodyPr/>
            <a:lstStyle/>
            <a:p>
              <a:endParaRPr lang="vi-VN"/>
            </a:p>
          </p:txBody>
        </p:sp>
        <p:sp>
          <p:nvSpPr>
            <p:cNvPr id="43" name="TextBox 43"/>
            <p:cNvSpPr txBox="1"/>
            <p:nvPr/>
          </p:nvSpPr>
          <p:spPr>
            <a:xfrm>
              <a:off x="0" y="-38100"/>
              <a:ext cx="2115174" cy="223331"/>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281471" y="5777730"/>
            <a:ext cx="9320798" cy="1090555"/>
          </a:xfrm>
          <a:prstGeom prst="rect">
            <a:avLst/>
          </a:prstGeom>
        </p:spPr>
        <p:txBody>
          <a:bodyPr lIns="0" tIns="0" rIns="0" bIns="0" rtlCol="0" anchor="t">
            <a:spAutoFit/>
          </a:bodyPr>
          <a:lstStyle/>
          <a:p>
            <a:pPr marL="224790" marR="221615" algn="ctr">
              <a:lnSpc>
                <a:spcPct val="115000"/>
              </a:lnSpc>
              <a:spcBef>
                <a:spcPts val="960"/>
              </a:spcBef>
              <a:spcAft>
                <a:spcPts val="0"/>
              </a:spcAft>
            </a:pPr>
            <a:r>
              <a:rPr lang="en-US" sz="2800" b="1" dirty="0">
                <a:solidFill>
                  <a:schemeClr val="bg1"/>
                </a:solidFill>
                <a:effectLst/>
                <a:latin typeface="Fira Sans" panose="020B0503050000020004" pitchFamily="34" charset="0"/>
                <a:ea typeface="VNI-Centur"/>
                <a:cs typeface="VNI-Centur"/>
              </a:rPr>
              <a:t>ỨNG DỤNG THUẬT TOÁN K-MEAN TRÊN HADOOP</a:t>
            </a:r>
            <a:endParaRPr lang="vi-VN" sz="2800" dirty="0">
              <a:solidFill>
                <a:schemeClr val="bg1"/>
              </a:solidFill>
              <a:effectLst/>
              <a:latin typeface="Fira Sans" panose="020B0503050000020004" pitchFamily="34" charset="0"/>
              <a:ea typeface="VNI-Centur"/>
              <a:cs typeface="VNI-Centur"/>
            </a:endParaRPr>
          </a:p>
          <a:p>
            <a:pPr marL="224790" marR="221615" algn="ctr">
              <a:lnSpc>
                <a:spcPct val="115000"/>
              </a:lnSpc>
              <a:spcBef>
                <a:spcPts val="960"/>
              </a:spcBef>
              <a:spcAft>
                <a:spcPts val="0"/>
              </a:spcAft>
            </a:pPr>
            <a:r>
              <a:rPr lang="vi-VN" sz="2800" b="1" dirty="0">
                <a:solidFill>
                  <a:schemeClr val="bg1"/>
                </a:solidFill>
                <a:effectLst/>
                <a:latin typeface="Fira Sans" panose="020B0503050000020004" pitchFamily="34" charset="0"/>
                <a:ea typeface="VNI-Centur"/>
                <a:cs typeface="VNI-Centur"/>
              </a:rPr>
              <a:t>ĐỂ </a:t>
            </a:r>
            <a:r>
              <a:rPr lang="en-US" sz="2800" b="1" dirty="0">
                <a:solidFill>
                  <a:schemeClr val="bg1"/>
                </a:solidFill>
                <a:effectLst/>
                <a:latin typeface="Fira Sans" panose="020B0503050000020004" pitchFamily="34" charset="0"/>
                <a:ea typeface="VNI-Centur"/>
                <a:cs typeface="VNI-Centur"/>
              </a:rPr>
              <a:t>PHÂN CỤM GIÁ ĐIỆN THOẠI </a:t>
            </a:r>
            <a:endParaRPr lang="vi-VN" sz="2800" dirty="0">
              <a:solidFill>
                <a:schemeClr val="bg1"/>
              </a:solidFill>
              <a:effectLst/>
              <a:latin typeface="Fira Sans" panose="020B0503050000020004" pitchFamily="34" charset="0"/>
              <a:ea typeface="VNI-Centur"/>
              <a:cs typeface="VNI-Centur"/>
            </a:endParaRPr>
          </a:p>
        </p:txBody>
      </p:sp>
      <p:sp>
        <p:nvSpPr>
          <p:cNvPr id="46" name="TextBox 46"/>
          <p:cNvSpPr txBox="1"/>
          <p:nvPr/>
        </p:nvSpPr>
        <p:spPr>
          <a:xfrm>
            <a:off x="1185458" y="7370715"/>
            <a:ext cx="5930419" cy="244228"/>
          </a:xfrm>
          <a:prstGeom prst="rect">
            <a:avLst/>
          </a:prstGeom>
        </p:spPr>
        <p:txBody>
          <a:bodyPr lIns="0" tIns="0" rIns="0" bIns="0" rtlCol="0" anchor="t">
            <a:spAutoFit/>
          </a:bodyPr>
          <a:lstStyle/>
          <a:p>
            <a:pPr algn="l">
              <a:lnSpc>
                <a:spcPts val="1480"/>
              </a:lnSpc>
            </a:pPr>
            <a:r>
              <a:rPr lang="en-US" sz="2961" b="1" spc="334">
                <a:solidFill>
                  <a:srgbClr val="000000"/>
                </a:solidFill>
                <a:latin typeface="Gotham Bold"/>
                <a:ea typeface="Gotham Bold"/>
                <a:cs typeface="Gotham Bold"/>
                <a:sym typeface="Gotham Bold"/>
              </a:rPr>
              <a:t>NHÓM 13 LỚP 63HTTT2</a:t>
            </a:r>
          </a:p>
        </p:txBody>
      </p:sp>
      <p:sp>
        <p:nvSpPr>
          <p:cNvPr id="47" name="TextBox 47"/>
          <p:cNvSpPr txBox="1"/>
          <p:nvPr/>
        </p:nvSpPr>
        <p:spPr>
          <a:xfrm>
            <a:off x="1699657" y="8106416"/>
            <a:ext cx="2146185" cy="423162"/>
          </a:xfrm>
          <a:prstGeom prst="rect">
            <a:avLst/>
          </a:prstGeom>
        </p:spPr>
        <p:txBody>
          <a:bodyPr lIns="0" tIns="0" rIns="0" bIns="0" rtlCol="0" anchor="t">
            <a:spAutoFit/>
          </a:bodyPr>
          <a:lstStyle/>
          <a:p>
            <a:pPr algn="l">
              <a:lnSpc>
                <a:spcPts val="3451"/>
              </a:lnSpc>
            </a:pPr>
            <a:r>
              <a:rPr lang="en-US" sz="2465">
                <a:solidFill>
                  <a:srgbClr val="FFFFFF"/>
                </a:solidFill>
                <a:latin typeface="Fira Sans"/>
                <a:ea typeface="Fira Sans"/>
                <a:cs typeface="Fira Sans"/>
                <a:sym typeface="Fira Sans"/>
              </a:rPr>
              <a:t>GVHD: </a:t>
            </a:r>
          </a:p>
        </p:txBody>
      </p:sp>
      <p:sp>
        <p:nvSpPr>
          <p:cNvPr id="48" name="TextBox 48"/>
          <p:cNvSpPr txBox="1"/>
          <p:nvPr/>
        </p:nvSpPr>
        <p:spPr>
          <a:xfrm>
            <a:off x="1699657" y="8501140"/>
            <a:ext cx="4488896" cy="498661"/>
          </a:xfrm>
          <a:prstGeom prst="rect">
            <a:avLst/>
          </a:prstGeom>
        </p:spPr>
        <p:txBody>
          <a:bodyPr lIns="0" tIns="0" rIns="0" bIns="0" rtlCol="0" anchor="t">
            <a:spAutoFit/>
          </a:bodyPr>
          <a:lstStyle/>
          <a:p>
            <a:pPr algn="l">
              <a:lnSpc>
                <a:spcPts val="4014"/>
              </a:lnSpc>
            </a:pPr>
            <a:r>
              <a:rPr lang="en-US" sz="2867" b="1">
                <a:solidFill>
                  <a:srgbClr val="FFFFFF"/>
                </a:solidFill>
                <a:latin typeface="Fira Sans Bold"/>
                <a:ea typeface="Fira Sans Bold"/>
                <a:cs typeface="Fira Sans Bold"/>
                <a:sym typeface="Fira Sans Bold"/>
              </a:rPr>
              <a:t>Lê Đắc Phương Thảo</a:t>
            </a:r>
          </a:p>
        </p:txBody>
      </p:sp>
      <p:sp>
        <p:nvSpPr>
          <p:cNvPr id="50" name="TextBox 50"/>
          <p:cNvSpPr txBox="1"/>
          <p:nvPr/>
        </p:nvSpPr>
        <p:spPr>
          <a:xfrm>
            <a:off x="1185458" y="2428519"/>
            <a:ext cx="6950488" cy="2984191"/>
          </a:xfrm>
          <a:prstGeom prst="rect">
            <a:avLst/>
          </a:prstGeom>
        </p:spPr>
        <p:txBody>
          <a:bodyPr lIns="0" tIns="0" rIns="0" bIns="0" rtlCol="0" anchor="t">
            <a:spAutoFit/>
          </a:bodyPr>
          <a:lstStyle/>
          <a:p>
            <a:pPr algn="l">
              <a:lnSpc>
                <a:spcPts val="11461"/>
              </a:lnSpc>
            </a:pPr>
            <a:r>
              <a:rPr lang="en-US" sz="11461" dirty="0" err="1">
                <a:solidFill>
                  <a:srgbClr val="FFFFFF"/>
                </a:solidFill>
                <a:latin typeface="Intro Rust Base Shade"/>
                <a:ea typeface="Intro Rust Base Shade"/>
                <a:cs typeface="Intro Rust Base Shade"/>
                <a:sym typeface="Intro Rust Base Shade"/>
              </a:rPr>
              <a:t>bIG</a:t>
            </a:r>
            <a:r>
              <a:rPr lang="en-US" sz="11461" dirty="0">
                <a:solidFill>
                  <a:srgbClr val="FFFFFF"/>
                </a:solidFill>
                <a:latin typeface="Intro Rust Base Shade"/>
                <a:ea typeface="Intro Rust Base Shade"/>
                <a:cs typeface="Intro Rust Base Shade"/>
                <a:sym typeface="Intro Rust Base Shade"/>
              </a:rPr>
              <a:t> DATA</a:t>
            </a:r>
          </a:p>
        </p:txBody>
      </p:sp>
      <p:pic>
        <p:nvPicPr>
          <p:cNvPr id="51" name="Picture 2" descr="Download logo trường Đại học Thủy Lợi (TLU) file vector AI, EPS, SVG, CDR,  PS, PNG không nền – Logo Trường Học">
            <a:extLst>
              <a:ext uri="{FF2B5EF4-FFF2-40B4-BE49-F238E27FC236}">
                <a16:creationId xmlns:a16="http://schemas.microsoft.com/office/drawing/2014/main" id="{9677729F-B710-78E2-9CB8-C8EF8F362B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551" y="1014835"/>
            <a:ext cx="1017043" cy="84796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49">
            <a:extLst>
              <a:ext uri="{FF2B5EF4-FFF2-40B4-BE49-F238E27FC236}">
                <a16:creationId xmlns:a16="http://schemas.microsoft.com/office/drawing/2014/main" id="{8EA65AF9-E73E-472A-000F-2F0E326EC921}"/>
              </a:ext>
            </a:extLst>
          </p:cNvPr>
          <p:cNvSpPr txBox="1"/>
          <p:nvPr/>
        </p:nvSpPr>
        <p:spPr>
          <a:xfrm>
            <a:off x="2256768" y="1286963"/>
            <a:ext cx="2865854" cy="349070"/>
          </a:xfrm>
          <a:prstGeom prst="rect">
            <a:avLst/>
          </a:prstGeom>
        </p:spPr>
        <p:txBody>
          <a:bodyPr lIns="0" tIns="0" rIns="0" bIns="0" rtlCol="0" anchor="t">
            <a:spAutoFit/>
          </a:bodyPr>
          <a:lstStyle/>
          <a:p>
            <a:pPr algn="l">
              <a:lnSpc>
                <a:spcPts val="2891"/>
              </a:lnSpc>
            </a:pPr>
            <a:r>
              <a:rPr lang="en-US" sz="2065" b="1" dirty="0">
                <a:solidFill>
                  <a:srgbClr val="FFFFFF"/>
                </a:solidFill>
                <a:latin typeface="Fira Sans" panose="020B0503050000020004" pitchFamily="34" charset="0"/>
                <a:ea typeface="Gotham"/>
                <a:cs typeface="Gotham"/>
                <a:sym typeface="Gotham"/>
              </a:rPr>
              <a:t>ĐẠI HỌC THỦY LỢI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462588" y="1828329"/>
            <a:ext cx="8594415" cy="4351491"/>
            <a:chOff x="0" y="0"/>
            <a:chExt cx="11459220" cy="5801987"/>
          </a:xfrm>
        </p:grpSpPr>
        <p:pic>
          <p:nvPicPr>
            <p:cNvPr id="3" name="Picture 3"/>
            <p:cNvPicPr>
              <a:picLocks noChangeAspect="1"/>
            </p:cNvPicPr>
            <p:nvPr/>
          </p:nvPicPr>
          <p:blipFill>
            <a:blip r:embed="rId2"/>
            <a:srcRect t="8178" b="8178"/>
            <a:stretch>
              <a:fillRect/>
            </a:stretch>
          </p:blipFill>
          <p:spPr>
            <a:xfrm>
              <a:off x="0" y="0"/>
              <a:ext cx="11459220" cy="5801987"/>
            </a:xfrm>
            <a:prstGeom prst="rect">
              <a:avLst/>
            </a:prstGeom>
          </p:spPr>
        </p:pic>
      </p:grpSp>
      <p:grpSp>
        <p:nvGrpSpPr>
          <p:cNvPr id="4" name="Group 4"/>
          <p:cNvGrpSpPr/>
          <p:nvPr/>
        </p:nvGrpSpPr>
        <p:grpSpPr>
          <a:xfrm>
            <a:off x="9144000" y="6638036"/>
            <a:ext cx="9144000" cy="3648964"/>
            <a:chOff x="0" y="0"/>
            <a:chExt cx="2408296" cy="961044"/>
          </a:xfrm>
        </p:grpSpPr>
        <p:sp>
          <p:nvSpPr>
            <p:cNvPr id="5" name="Freeform 5"/>
            <p:cNvSpPr/>
            <p:nvPr/>
          </p:nvSpPr>
          <p:spPr>
            <a:xfrm>
              <a:off x="0" y="0"/>
              <a:ext cx="2408296" cy="961044"/>
            </a:xfrm>
            <a:custGeom>
              <a:avLst/>
              <a:gdLst/>
              <a:ahLst/>
              <a:cxnLst/>
              <a:rect l="l" t="t" r="r" b="b"/>
              <a:pathLst>
                <a:path w="2408296" h="961044">
                  <a:moveTo>
                    <a:pt x="0" y="0"/>
                  </a:moveTo>
                  <a:lnTo>
                    <a:pt x="2408296" y="0"/>
                  </a:lnTo>
                  <a:lnTo>
                    <a:pt x="2408296" y="961044"/>
                  </a:lnTo>
                  <a:lnTo>
                    <a:pt x="0" y="961044"/>
                  </a:lnTo>
                  <a:close/>
                </a:path>
              </a:pathLst>
            </a:custGeom>
            <a:solidFill>
              <a:srgbClr val="798F9B"/>
            </a:solidFill>
          </p:spPr>
          <p:txBody>
            <a:bodyPr/>
            <a:lstStyle/>
            <a:p>
              <a:endParaRPr lang="vi-VN"/>
            </a:p>
          </p:txBody>
        </p:sp>
        <p:sp>
          <p:nvSpPr>
            <p:cNvPr id="6" name="TextBox 6"/>
            <p:cNvSpPr txBox="1"/>
            <p:nvPr/>
          </p:nvSpPr>
          <p:spPr>
            <a:xfrm>
              <a:off x="0" y="-38100"/>
              <a:ext cx="2408296" cy="999144"/>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495835" y="6638036"/>
            <a:ext cx="9639835" cy="3786511"/>
            <a:chOff x="0" y="0"/>
            <a:chExt cx="2538887" cy="997270"/>
          </a:xfrm>
        </p:grpSpPr>
        <p:sp>
          <p:nvSpPr>
            <p:cNvPr id="8" name="Freeform 8"/>
            <p:cNvSpPr/>
            <p:nvPr/>
          </p:nvSpPr>
          <p:spPr>
            <a:xfrm>
              <a:off x="0" y="0"/>
              <a:ext cx="2538887" cy="997270"/>
            </a:xfrm>
            <a:custGeom>
              <a:avLst/>
              <a:gdLst/>
              <a:ahLst/>
              <a:cxnLst/>
              <a:rect l="l" t="t" r="r" b="b"/>
              <a:pathLst>
                <a:path w="2538887" h="997270">
                  <a:moveTo>
                    <a:pt x="0" y="0"/>
                  </a:moveTo>
                  <a:lnTo>
                    <a:pt x="2538887" y="0"/>
                  </a:lnTo>
                  <a:lnTo>
                    <a:pt x="2538887" y="997270"/>
                  </a:lnTo>
                  <a:lnTo>
                    <a:pt x="0" y="997270"/>
                  </a:lnTo>
                  <a:close/>
                </a:path>
              </a:pathLst>
            </a:custGeom>
            <a:solidFill>
              <a:srgbClr val="91A8B4"/>
            </a:solidFill>
          </p:spPr>
          <p:txBody>
            <a:bodyPr/>
            <a:lstStyle/>
            <a:p>
              <a:endParaRPr lang="vi-VN"/>
            </a:p>
          </p:txBody>
        </p:sp>
        <p:sp>
          <p:nvSpPr>
            <p:cNvPr id="9" name="TextBox 9"/>
            <p:cNvSpPr txBox="1"/>
            <p:nvPr/>
          </p:nvSpPr>
          <p:spPr>
            <a:xfrm>
              <a:off x="0" y="-38100"/>
              <a:ext cx="2538887" cy="103537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rot="-761149">
            <a:off x="3545905" y="6920613"/>
            <a:ext cx="1099169" cy="10991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AE5"/>
            </a:solidFill>
          </p:spPr>
          <p:txBody>
            <a:bodyPr/>
            <a:lstStyle/>
            <a:p>
              <a:endParaRPr lang="vi-V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13256410" y="6920613"/>
            <a:ext cx="1099169" cy="10991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AE5"/>
            </a:solidFill>
          </p:spPr>
          <p:txBody>
            <a:bodyPr/>
            <a:lstStyle/>
            <a:p>
              <a:endParaRPr lang="vi-V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6" name="TextBox 16"/>
          <p:cNvSpPr txBox="1"/>
          <p:nvPr/>
        </p:nvSpPr>
        <p:spPr>
          <a:xfrm>
            <a:off x="3647891" y="7126602"/>
            <a:ext cx="895197" cy="620516"/>
          </a:xfrm>
          <a:prstGeom prst="rect">
            <a:avLst/>
          </a:prstGeom>
        </p:spPr>
        <p:txBody>
          <a:bodyPr lIns="0" tIns="0" rIns="0" bIns="0" rtlCol="0" anchor="t">
            <a:spAutoFit/>
          </a:bodyPr>
          <a:lstStyle/>
          <a:p>
            <a:pPr algn="ctr">
              <a:lnSpc>
                <a:spcPts val="5173"/>
              </a:lnSpc>
              <a:spcBef>
                <a:spcPct val="0"/>
              </a:spcBef>
            </a:pPr>
            <a:r>
              <a:rPr lang="en-US" sz="3695" b="1">
                <a:solidFill>
                  <a:srgbClr val="798F9B"/>
                </a:solidFill>
                <a:latin typeface="Nunito Bold"/>
                <a:ea typeface="Nunito Bold"/>
                <a:cs typeface="Nunito Bold"/>
                <a:sym typeface="Nunito Bold"/>
              </a:rPr>
              <a:t>1</a:t>
            </a:r>
          </a:p>
        </p:txBody>
      </p:sp>
      <p:sp>
        <p:nvSpPr>
          <p:cNvPr id="17" name="TextBox 17"/>
          <p:cNvSpPr txBox="1"/>
          <p:nvPr/>
        </p:nvSpPr>
        <p:spPr>
          <a:xfrm>
            <a:off x="13256410" y="7124192"/>
            <a:ext cx="1099169" cy="620516"/>
          </a:xfrm>
          <a:prstGeom prst="rect">
            <a:avLst/>
          </a:prstGeom>
        </p:spPr>
        <p:txBody>
          <a:bodyPr lIns="0" tIns="0" rIns="0" bIns="0" rtlCol="0" anchor="t">
            <a:spAutoFit/>
          </a:bodyPr>
          <a:lstStyle/>
          <a:p>
            <a:pPr algn="ctr">
              <a:lnSpc>
                <a:spcPts val="5173"/>
              </a:lnSpc>
              <a:spcBef>
                <a:spcPct val="0"/>
              </a:spcBef>
            </a:pPr>
            <a:r>
              <a:rPr lang="en-US" sz="3695" b="1">
                <a:solidFill>
                  <a:srgbClr val="798F9B"/>
                </a:solidFill>
                <a:latin typeface="Nunito Bold"/>
                <a:ea typeface="Nunito Bold"/>
                <a:cs typeface="Nunito Bold"/>
                <a:sym typeface="Nunito Bold"/>
              </a:rPr>
              <a:t>2</a:t>
            </a:r>
          </a:p>
        </p:txBody>
      </p:sp>
      <p:sp>
        <p:nvSpPr>
          <p:cNvPr id="18" name="TextBox 18"/>
          <p:cNvSpPr txBox="1"/>
          <p:nvPr/>
        </p:nvSpPr>
        <p:spPr>
          <a:xfrm>
            <a:off x="9980251" y="8298508"/>
            <a:ext cx="7651488" cy="1725931"/>
          </a:xfrm>
          <a:prstGeom prst="rect">
            <a:avLst/>
          </a:prstGeom>
        </p:spPr>
        <p:txBody>
          <a:bodyPr lIns="0" tIns="0" rIns="0" bIns="0" rtlCol="0" anchor="t">
            <a:spAutoFit/>
          </a:bodyPr>
          <a:lstStyle/>
          <a:p>
            <a:pPr algn="just">
              <a:lnSpc>
                <a:spcPts val="4619"/>
              </a:lnSpc>
            </a:pPr>
            <a:r>
              <a:rPr lang="en-US" sz="3299">
                <a:solidFill>
                  <a:srgbClr val="EDEAE5"/>
                </a:solidFill>
                <a:latin typeface="Nunito"/>
                <a:ea typeface="Nunito"/>
                <a:cs typeface="Nunito"/>
                <a:sym typeface="Nunito"/>
              </a:rPr>
              <a:t>Thủ tục Reduce sẽ thực hiện quá trình tổng hợp toàn bộ dữ liệu.</a:t>
            </a:r>
          </a:p>
          <a:p>
            <a:pPr algn="just">
              <a:lnSpc>
                <a:spcPts val="4619"/>
              </a:lnSpc>
              <a:spcBef>
                <a:spcPct val="0"/>
              </a:spcBef>
            </a:pPr>
            <a:endParaRPr lang="en-US" sz="3299">
              <a:solidFill>
                <a:srgbClr val="EDEAE5"/>
              </a:solidFill>
              <a:latin typeface="Nunito"/>
              <a:ea typeface="Nunito"/>
              <a:cs typeface="Nunito"/>
              <a:sym typeface="Nunito"/>
            </a:endParaRPr>
          </a:p>
        </p:txBody>
      </p:sp>
      <p:sp>
        <p:nvSpPr>
          <p:cNvPr id="19" name="TextBox 19"/>
          <p:cNvSpPr txBox="1"/>
          <p:nvPr/>
        </p:nvSpPr>
        <p:spPr>
          <a:xfrm>
            <a:off x="812222" y="8298508"/>
            <a:ext cx="7023720" cy="1180466"/>
          </a:xfrm>
          <a:prstGeom prst="rect">
            <a:avLst/>
          </a:prstGeom>
        </p:spPr>
        <p:txBody>
          <a:bodyPr lIns="0" tIns="0" rIns="0" bIns="0" rtlCol="0" anchor="t">
            <a:spAutoFit/>
          </a:bodyPr>
          <a:lstStyle/>
          <a:p>
            <a:pPr algn="just">
              <a:lnSpc>
                <a:spcPts val="4759"/>
              </a:lnSpc>
              <a:spcBef>
                <a:spcPct val="0"/>
              </a:spcBef>
            </a:pPr>
            <a:r>
              <a:rPr lang="en-US" sz="3399">
                <a:solidFill>
                  <a:srgbClr val="F2EFF1"/>
                </a:solidFill>
                <a:latin typeface="Nunito"/>
                <a:ea typeface="Nunito"/>
                <a:cs typeface="Nunito"/>
                <a:sym typeface="Nunito"/>
              </a:rPr>
              <a:t>Thủ tục Map bao gồm bộ lọc (filter) và phân loại (sort) trên dữ liệu</a:t>
            </a:r>
          </a:p>
        </p:txBody>
      </p:sp>
      <p:sp>
        <p:nvSpPr>
          <p:cNvPr id="20" name="TextBox 20"/>
          <p:cNvSpPr txBox="1"/>
          <p:nvPr/>
        </p:nvSpPr>
        <p:spPr>
          <a:xfrm>
            <a:off x="1538609" y="1880578"/>
            <a:ext cx="7158782"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HADOOP VÀ MAPREDUCE  </a:t>
            </a:r>
          </a:p>
        </p:txBody>
      </p:sp>
      <p:sp>
        <p:nvSpPr>
          <p:cNvPr id="21" name="TextBox 21"/>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22" name="TextBox 22"/>
          <p:cNvSpPr txBox="1"/>
          <p:nvPr/>
        </p:nvSpPr>
        <p:spPr>
          <a:xfrm>
            <a:off x="2512307" y="2487602"/>
            <a:ext cx="2413695"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MAPREDUCE </a:t>
            </a:r>
          </a:p>
        </p:txBody>
      </p:sp>
      <p:sp>
        <p:nvSpPr>
          <p:cNvPr id="23" name="TextBox 23"/>
          <p:cNvSpPr txBox="1"/>
          <p:nvPr/>
        </p:nvSpPr>
        <p:spPr>
          <a:xfrm>
            <a:off x="372136" y="3253194"/>
            <a:ext cx="8915067" cy="1407796"/>
          </a:xfrm>
          <a:prstGeom prst="rect">
            <a:avLst/>
          </a:prstGeom>
        </p:spPr>
        <p:txBody>
          <a:bodyPr lIns="0" tIns="0" rIns="0" bIns="0" rtlCol="0" anchor="t">
            <a:spAutoFit/>
          </a:bodyPr>
          <a:lstStyle/>
          <a:p>
            <a:pPr algn="just">
              <a:lnSpc>
                <a:spcPts val="3779"/>
              </a:lnSpc>
              <a:spcBef>
                <a:spcPct val="0"/>
              </a:spcBef>
            </a:pPr>
            <a:r>
              <a:rPr lang="en-US" sz="2699">
                <a:solidFill>
                  <a:srgbClr val="000000"/>
                </a:solidFill>
                <a:latin typeface="Nunito"/>
                <a:ea typeface="Nunito"/>
                <a:cs typeface="Nunito"/>
                <a:sym typeface="Nunito"/>
              </a:rPr>
              <a:t>Là thiết kế độc quyền với khả năng lập trình xử lý một lượng lớn các dữ liệu song song đồng thời phân tán các thuật toán trên cùng một máy tính.</a:t>
            </a:r>
          </a:p>
        </p:txBody>
      </p:sp>
      <p:sp>
        <p:nvSpPr>
          <p:cNvPr id="24" name="TextBox 24"/>
          <p:cNvSpPr txBox="1"/>
          <p:nvPr/>
        </p:nvSpPr>
        <p:spPr>
          <a:xfrm>
            <a:off x="372136" y="5346790"/>
            <a:ext cx="8915067" cy="1407796"/>
          </a:xfrm>
          <a:prstGeom prst="rect">
            <a:avLst/>
          </a:prstGeom>
        </p:spPr>
        <p:txBody>
          <a:bodyPr lIns="0" tIns="0" rIns="0" bIns="0" rtlCol="0" anchor="t">
            <a:spAutoFit/>
          </a:bodyPr>
          <a:lstStyle/>
          <a:p>
            <a:pPr algn="just">
              <a:lnSpc>
                <a:spcPts val="3779"/>
              </a:lnSpc>
            </a:pPr>
            <a:r>
              <a:rPr lang="en-US" sz="2699">
                <a:solidFill>
                  <a:srgbClr val="000000"/>
                </a:solidFill>
                <a:latin typeface="Nunito"/>
                <a:ea typeface="Nunito"/>
                <a:cs typeface="Nunito"/>
                <a:sym typeface="Nunito"/>
              </a:rPr>
              <a:t>Mapreduce sẽ bao gồm hai thủ tục (giai đoạn) chính là Map và Reduce:</a:t>
            </a:r>
          </a:p>
          <a:p>
            <a:pPr algn="just">
              <a:lnSpc>
                <a:spcPts val="3779"/>
              </a:lnSpc>
              <a:spcBef>
                <a:spcPct val="0"/>
              </a:spcBef>
            </a:pPr>
            <a:endParaRPr lang="en-US" sz="2699">
              <a:solidFill>
                <a:srgbClr val="000000"/>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638022" y="309563"/>
            <a:ext cx="19566441" cy="0"/>
          </a:xfrm>
          <a:prstGeom prst="line">
            <a:avLst/>
          </a:prstGeom>
          <a:ln w="38100" cap="flat">
            <a:solidFill>
              <a:srgbClr val="BCCBCE"/>
            </a:solidFill>
            <a:prstDash val="solid"/>
            <a:headEnd type="none" w="sm" len="sm"/>
            <a:tailEnd type="none" w="sm" len="sm"/>
          </a:ln>
        </p:spPr>
        <p:txBody>
          <a:bodyPr/>
          <a:lstStyle/>
          <a:p>
            <a:endParaRPr lang="vi-VN"/>
          </a:p>
        </p:txBody>
      </p:sp>
      <p:sp>
        <p:nvSpPr>
          <p:cNvPr id="3" name="AutoShape 3"/>
          <p:cNvSpPr/>
          <p:nvPr/>
        </p:nvSpPr>
        <p:spPr>
          <a:xfrm flipH="1" flipV="1">
            <a:off x="9040338" y="3939767"/>
            <a:ext cx="23812" cy="5318426"/>
          </a:xfrm>
          <a:prstGeom prst="line">
            <a:avLst/>
          </a:prstGeom>
          <a:ln w="47625" cap="rnd">
            <a:solidFill>
              <a:srgbClr val="BCCBCE"/>
            </a:solidFill>
            <a:prstDash val="solid"/>
            <a:headEnd type="none" w="sm" len="sm"/>
            <a:tailEnd type="none" w="sm" len="sm"/>
          </a:ln>
        </p:spPr>
        <p:txBody>
          <a:bodyPr/>
          <a:lstStyle/>
          <a:p>
            <a:endParaRPr lang="vi-VN"/>
          </a:p>
        </p:txBody>
      </p:sp>
      <p:sp>
        <p:nvSpPr>
          <p:cNvPr id="4" name="TextBox 4"/>
          <p:cNvSpPr txBox="1"/>
          <p:nvPr/>
        </p:nvSpPr>
        <p:spPr>
          <a:xfrm>
            <a:off x="1538609" y="1880578"/>
            <a:ext cx="7158782"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HADOOP VÀ MAPREDUCE  </a:t>
            </a:r>
          </a:p>
        </p:txBody>
      </p:sp>
      <p:sp>
        <p:nvSpPr>
          <p:cNvPr id="5" name="TextBox 5"/>
          <p:cNvSpPr txBox="1"/>
          <p:nvPr/>
        </p:nvSpPr>
        <p:spPr>
          <a:xfrm>
            <a:off x="7448188" y="2975282"/>
            <a:ext cx="3208113" cy="762001"/>
          </a:xfrm>
          <a:prstGeom prst="rect">
            <a:avLst/>
          </a:prstGeom>
        </p:spPr>
        <p:txBody>
          <a:bodyPr lIns="0" tIns="0" rIns="0" bIns="0" rtlCol="0" anchor="t">
            <a:spAutoFit/>
          </a:bodyPr>
          <a:lstStyle/>
          <a:p>
            <a:pPr algn="ctr">
              <a:lnSpc>
                <a:spcPts val="6299"/>
              </a:lnSpc>
              <a:spcBef>
                <a:spcPct val="0"/>
              </a:spcBef>
            </a:pPr>
            <a:r>
              <a:rPr lang="en-US" sz="4499" b="1">
                <a:solidFill>
                  <a:srgbClr val="3B4A52"/>
                </a:solidFill>
                <a:latin typeface="Fira Sans Bold"/>
                <a:ea typeface="Fira Sans Bold"/>
                <a:cs typeface="Fira Sans Bold"/>
                <a:sym typeface="Fira Sans Bold"/>
              </a:rPr>
              <a:t>ƯU ĐIỂM</a:t>
            </a:r>
          </a:p>
        </p:txBody>
      </p:sp>
      <p:sp>
        <p:nvSpPr>
          <p:cNvPr id="6" name="TextBox 6"/>
          <p:cNvSpPr txBox="1"/>
          <p:nvPr/>
        </p:nvSpPr>
        <p:spPr>
          <a:xfrm>
            <a:off x="409842" y="4718358"/>
            <a:ext cx="8143473" cy="3523742"/>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 + Mapreduce có thể dễ dàng xử lý tất cả mọi bài toán có lượng dữ liệu khổng lồ nhờ khả năng tính toán và tác vụ phân tích phức tạp.</a:t>
            </a:r>
          </a:p>
          <a:p>
            <a:pPr algn="just">
              <a:lnSpc>
                <a:spcPts val="2793"/>
              </a:lnSpc>
            </a:pPr>
            <a:endParaRPr lang="en-US" sz="2199" spc="131">
              <a:solidFill>
                <a:srgbClr val="546873"/>
              </a:solidFill>
              <a:latin typeface="Fira Sans"/>
              <a:ea typeface="Fira Sans"/>
              <a:cs typeface="Fira Sans"/>
              <a:sym typeface="Fira Sans"/>
            </a:endParaRPr>
          </a:p>
          <a:p>
            <a:pPr algn="just">
              <a:lnSpc>
                <a:spcPts val="2793"/>
              </a:lnSpc>
            </a:pPr>
            <a:r>
              <a:rPr lang="en-US" sz="2199" spc="131">
                <a:solidFill>
                  <a:srgbClr val="546873"/>
                </a:solidFill>
                <a:latin typeface="Fira Sans"/>
                <a:ea typeface="Fira Sans"/>
                <a:cs typeface="Fira Sans"/>
                <a:sym typeface="Fira Sans"/>
              </a:rPr>
              <a:t> </a:t>
            </a:r>
          </a:p>
          <a:p>
            <a:pPr algn="just">
              <a:lnSpc>
                <a:spcPts val="2793"/>
              </a:lnSpc>
            </a:pPr>
            <a:r>
              <a:rPr lang="en-US" sz="2199" spc="131">
                <a:solidFill>
                  <a:srgbClr val="546873"/>
                </a:solidFill>
                <a:latin typeface="Fira Sans"/>
                <a:ea typeface="Fira Sans"/>
                <a:cs typeface="Fira Sans"/>
                <a:sym typeface="Fira Sans"/>
              </a:rPr>
              <a:t> + Mapreduce có khả năng chạy song song trên các máy tính có sự phân tán khác nhau với khả năng hoạt động độc lập kết hợp với việc phân tán và xử lý các lỗi kỹ thuật để mang đến hiệu quả cao cho toàn bộ hệ thống.</a:t>
            </a:r>
          </a:p>
          <a:p>
            <a:pPr algn="just">
              <a:lnSpc>
                <a:spcPts val="2793"/>
              </a:lnSpc>
            </a:pPr>
            <a:r>
              <a:rPr lang="en-US" sz="2199" spc="131">
                <a:solidFill>
                  <a:srgbClr val="546873"/>
                </a:solidFill>
                <a:latin typeface="Fira Sans"/>
                <a:ea typeface="Fira Sans"/>
                <a:cs typeface="Fira Sans"/>
                <a:sym typeface="Fira Sans"/>
              </a:rPr>
              <a:t> </a:t>
            </a:r>
          </a:p>
        </p:txBody>
      </p:sp>
      <p:sp>
        <p:nvSpPr>
          <p:cNvPr id="7" name="TextBox 7"/>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8" name="TextBox 8"/>
          <p:cNvSpPr txBox="1"/>
          <p:nvPr/>
        </p:nvSpPr>
        <p:spPr>
          <a:xfrm>
            <a:off x="2512307" y="2487602"/>
            <a:ext cx="3208113" cy="573405"/>
          </a:xfrm>
          <a:prstGeom prst="rect">
            <a:avLst/>
          </a:prstGeom>
        </p:spPr>
        <p:txBody>
          <a:bodyPr wrap="square" lIns="0" tIns="0" rIns="0" bIns="0" rtlCol="0" anchor="t">
            <a:spAutoFit/>
          </a:bodyPr>
          <a:lstStyle/>
          <a:p>
            <a:pPr algn="l">
              <a:lnSpc>
                <a:spcPts val="4620"/>
              </a:lnSpc>
              <a:spcBef>
                <a:spcPct val="0"/>
              </a:spcBef>
            </a:pPr>
            <a:r>
              <a:rPr lang="en-US" sz="3300" b="1" dirty="0">
                <a:solidFill>
                  <a:srgbClr val="3B4A52"/>
                </a:solidFill>
                <a:latin typeface="Fira Sans Bold"/>
                <a:ea typeface="Fira Sans Bold"/>
                <a:cs typeface="Fira Sans Bold"/>
                <a:sym typeface="Fira Sans Bold"/>
              </a:rPr>
              <a:t>MAPREDUCE</a:t>
            </a:r>
          </a:p>
        </p:txBody>
      </p:sp>
      <p:sp>
        <p:nvSpPr>
          <p:cNvPr id="9" name="TextBox 9"/>
          <p:cNvSpPr txBox="1"/>
          <p:nvPr/>
        </p:nvSpPr>
        <p:spPr>
          <a:xfrm>
            <a:off x="9432535" y="4677283"/>
            <a:ext cx="8143473" cy="2818892"/>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 Mapreduce có khả năng thực hiện được trên đa dạng nhiều loại ngôn ngữ lập trình khác nhau như ngôn ngữ C/C++, Java, Perl, Python, Ruby,... cùng với những thư viện hỗ trợ tương ứng.</a:t>
            </a:r>
          </a:p>
          <a:p>
            <a:pPr algn="just">
              <a:lnSpc>
                <a:spcPts val="2793"/>
              </a:lnSpc>
            </a:pPr>
            <a:endParaRPr lang="en-US" sz="2199" spc="131">
              <a:solidFill>
                <a:srgbClr val="546873"/>
              </a:solidFill>
              <a:latin typeface="Fira Sans"/>
              <a:ea typeface="Fira Sans"/>
              <a:cs typeface="Fira Sans"/>
              <a:sym typeface="Fira Sans"/>
            </a:endParaRPr>
          </a:p>
          <a:p>
            <a:pPr algn="just">
              <a:lnSpc>
                <a:spcPts val="2793"/>
              </a:lnSpc>
            </a:pPr>
            <a:r>
              <a:rPr lang="en-US" sz="2199" spc="131">
                <a:solidFill>
                  <a:srgbClr val="546873"/>
                </a:solidFill>
                <a:latin typeface="Fira Sans"/>
                <a:ea typeface="Fira Sans"/>
                <a:cs typeface="Fira Sans"/>
                <a:sym typeface="Fira Sans"/>
              </a:rPr>
              <a:t> + Mã độc trên Internet ngày càng nhiều khiến cho việc xử lý các đoạn mã độc này trở nên phức tạp và tiêu tốn nhiều thời gian hơn.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p:cNvGrpSpPr/>
        <p:nvPr/>
      </p:nvGrpSpPr>
      <p:grpSpPr>
        <a:xfrm>
          <a:off x="0" y="0"/>
          <a:ext cx="0" cy="0"/>
          <a:chOff x="0" y="0"/>
          <a:chExt cx="0" cy="0"/>
        </a:xfrm>
      </p:grpSpPr>
      <p:sp>
        <p:nvSpPr>
          <p:cNvPr id="2" name="Freeform 2"/>
          <p:cNvSpPr/>
          <p:nvPr/>
        </p:nvSpPr>
        <p:spPr>
          <a:xfrm>
            <a:off x="-2171201" y="137841"/>
            <a:ext cx="6914231" cy="6914231"/>
          </a:xfrm>
          <a:custGeom>
            <a:avLst/>
            <a:gdLst/>
            <a:ahLst/>
            <a:cxnLst/>
            <a:rect l="l" t="t" r="r" b="b"/>
            <a:pathLst>
              <a:path w="6914231" h="6914231">
                <a:moveTo>
                  <a:pt x="0" y="0"/>
                </a:moveTo>
                <a:lnTo>
                  <a:pt x="6914231" y="0"/>
                </a:lnTo>
                <a:lnTo>
                  <a:pt x="6914231" y="6914231"/>
                </a:lnTo>
                <a:lnTo>
                  <a:pt x="0" y="6914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97711" y="477736"/>
            <a:ext cx="645106" cy="553178"/>
          </a:xfrm>
          <a:custGeom>
            <a:avLst/>
            <a:gdLst/>
            <a:ahLst/>
            <a:cxnLst/>
            <a:rect l="l" t="t" r="r" b="b"/>
            <a:pathLst>
              <a:path w="645106" h="553178">
                <a:moveTo>
                  <a:pt x="0" y="0"/>
                </a:moveTo>
                <a:lnTo>
                  <a:pt x="645106" y="0"/>
                </a:lnTo>
                <a:lnTo>
                  <a:pt x="645106" y="553178"/>
                </a:lnTo>
                <a:lnTo>
                  <a:pt x="0" y="553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AutoShape 4"/>
          <p:cNvSpPr/>
          <p:nvPr/>
        </p:nvSpPr>
        <p:spPr>
          <a:xfrm flipV="1">
            <a:off x="3050947" y="2821941"/>
            <a:ext cx="24152453" cy="25701"/>
          </a:xfrm>
          <a:prstGeom prst="line">
            <a:avLst/>
          </a:prstGeom>
          <a:ln w="47625" cap="flat">
            <a:solidFill>
              <a:srgbClr val="31363F"/>
            </a:solidFill>
            <a:prstDash val="solid"/>
            <a:headEnd type="none" w="sm" len="sm"/>
            <a:tailEnd type="none" w="sm" len="sm"/>
          </a:ln>
        </p:spPr>
        <p:txBody>
          <a:bodyPr/>
          <a:lstStyle/>
          <a:p>
            <a:endParaRPr lang="vi-VN"/>
          </a:p>
        </p:txBody>
      </p:sp>
      <p:grpSp>
        <p:nvGrpSpPr>
          <p:cNvPr id="5" name="Group 5"/>
          <p:cNvGrpSpPr/>
          <p:nvPr/>
        </p:nvGrpSpPr>
        <p:grpSpPr>
          <a:xfrm>
            <a:off x="2804926" y="2577808"/>
            <a:ext cx="492043" cy="4920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7" name="TextBox 7"/>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a:p>
          </p:txBody>
        </p:sp>
      </p:grpSp>
      <p:grpSp>
        <p:nvGrpSpPr>
          <p:cNvPr id="8" name="Group 8"/>
          <p:cNvGrpSpPr/>
          <p:nvPr/>
        </p:nvGrpSpPr>
        <p:grpSpPr>
          <a:xfrm>
            <a:off x="9901667" y="2577808"/>
            <a:ext cx="492043" cy="492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10" name="TextBox 10"/>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a:p>
          </p:txBody>
        </p:sp>
      </p:grpSp>
      <p:sp>
        <p:nvSpPr>
          <p:cNvPr id="11" name="Freeform 11"/>
          <p:cNvSpPr/>
          <p:nvPr/>
        </p:nvSpPr>
        <p:spPr>
          <a:xfrm>
            <a:off x="431579" y="2261938"/>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TextBox 12"/>
          <p:cNvSpPr txBox="1"/>
          <p:nvPr/>
        </p:nvSpPr>
        <p:spPr>
          <a:xfrm>
            <a:off x="2558905" y="3238705"/>
            <a:ext cx="6581124" cy="464818"/>
          </a:xfrm>
          <a:prstGeom prst="rect">
            <a:avLst/>
          </a:prstGeom>
        </p:spPr>
        <p:txBody>
          <a:bodyPr lIns="0" tIns="0" rIns="0" bIns="0" rtlCol="0" anchor="t">
            <a:spAutoFit/>
          </a:bodyPr>
          <a:lstStyle/>
          <a:p>
            <a:pPr marL="0" lvl="0" indent="0" algn="l">
              <a:lnSpc>
                <a:spcPts val="3780"/>
              </a:lnSpc>
            </a:pPr>
            <a:r>
              <a:rPr lang="en-US" sz="2700" b="1" spc="135">
                <a:solidFill>
                  <a:srgbClr val="000000"/>
                </a:solidFill>
                <a:latin typeface="Lato Bold"/>
                <a:ea typeface="Lato Bold"/>
                <a:cs typeface="Lato Bold"/>
                <a:sym typeface="Lato Bold"/>
              </a:rPr>
              <a:t>K - MEANS</a:t>
            </a:r>
          </a:p>
        </p:txBody>
      </p:sp>
      <p:sp>
        <p:nvSpPr>
          <p:cNvPr id="13" name="TextBox 13"/>
          <p:cNvSpPr txBox="1"/>
          <p:nvPr/>
        </p:nvSpPr>
        <p:spPr>
          <a:xfrm>
            <a:off x="9901667" y="3238705"/>
            <a:ext cx="6846351" cy="1308098"/>
          </a:xfrm>
          <a:prstGeom prst="rect">
            <a:avLst/>
          </a:prstGeom>
        </p:spPr>
        <p:txBody>
          <a:bodyPr lIns="0" tIns="0" rIns="0" bIns="0" rtlCol="0" anchor="t">
            <a:spAutoFit/>
          </a:bodyPr>
          <a:lstStyle/>
          <a:p>
            <a:pPr algn="l">
              <a:lnSpc>
                <a:spcPts val="3500"/>
              </a:lnSpc>
            </a:pPr>
            <a:r>
              <a:rPr lang="en-US" sz="2500" b="1" spc="125">
                <a:solidFill>
                  <a:srgbClr val="000000"/>
                </a:solidFill>
                <a:latin typeface="Lato Bold"/>
                <a:ea typeface="Lato Bold"/>
                <a:cs typeface="Lato Bold"/>
                <a:sym typeface="Lato Bold"/>
              </a:rPr>
              <a:t>Thuật toán K-Means thực hiện qua các bước chính sau:</a:t>
            </a:r>
          </a:p>
          <a:p>
            <a:pPr marL="0" lvl="0" indent="0" algn="l">
              <a:lnSpc>
                <a:spcPts val="3500"/>
              </a:lnSpc>
            </a:pPr>
            <a:endParaRPr lang="en-US" sz="2500" b="1" spc="125">
              <a:solidFill>
                <a:srgbClr val="000000"/>
              </a:solidFill>
              <a:latin typeface="Lato Bold"/>
              <a:ea typeface="Lato Bold"/>
              <a:cs typeface="Lato Bold"/>
              <a:sym typeface="Lato Bold"/>
            </a:endParaRPr>
          </a:p>
        </p:txBody>
      </p:sp>
      <p:sp>
        <p:nvSpPr>
          <p:cNvPr id="14" name="TextBox 14"/>
          <p:cNvSpPr txBox="1"/>
          <p:nvPr/>
        </p:nvSpPr>
        <p:spPr>
          <a:xfrm>
            <a:off x="2562876" y="3835604"/>
            <a:ext cx="6581124" cy="4636134"/>
          </a:xfrm>
          <a:prstGeom prst="rect">
            <a:avLst/>
          </a:prstGeom>
        </p:spPr>
        <p:txBody>
          <a:bodyPr lIns="0" tIns="0" rIns="0" bIns="0" rtlCol="0" anchor="t">
            <a:spAutoFit/>
          </a:bodyPr>
          <a:lstStyle/>
          <a:p>
            <a:pPr marL="0" lvl="0" indent="0" algn="just">
              <a:lnSpc>
                <a:spcPts val="3680"/>
              </a:lnSpc>
            </a:pPr>
            <a:r>
              <a:rPr lang="en-US" sz="2300" spc="345">
                <a:solidFill>
                  <a:srgbClr val="000000"/>
                </a:solidFill>
                <a:latin typeface="Fira Sans"/>
                <a:ea typeface="Fira Sans"/>
                <a:cs typeface="Fira Sans"/>
                <a:sym typeface="Fira Sans"/>
              </a:rPr>
              <a:t>là thuật toán rất quan trọng và được sử dụng phổ biến trong kỹ thuật phân cụm. Tư tưởng chính của thuật toán K-Means là tìm cách phân nhóm các đối tượng (objects) đã cho vào K cụm (K là số các cụm được xác định trước, K nguyên dương) sao cho tổng bình phương khoảng cách giữa các đối tượng đến tâm nhóm (centroid) là nhỏ nhất.</a:t>
            </a:r>
          </a:p>
        </p:txBody>
      </p:sp>
      <p:sp>
        <p:nvSpPr>
          <p:cNvPr id="15" name="Freeform 15"/>
          <p:cNvSpPr/>
          <p:nvPr/>
        </p:nvSpPr>
        <p:spPr>
          <a:xfrm>
            <a:off x="14180681" y="6157163"/>
            <a:ext cx="4107319" cy="4114800"/>
          </a:xfrm>
          <a:custGeom>
            <a:avLst/>
            <a:gdLst/>
            <a:ahLst/>
            <a:cxnLst/>
            <a:rect l="l" t="t" r="r" b="b"/>
            <a:pathLst>
              <a:path w="4107319" h="4114800">
                <a:moveTo>
                  <a:pt x="0" y="0"/>
                </a:moveTo>
                <a:lnTo>
                  <a:pt x="4107319" y="0"/>
                </a:lnTo>
                <a:lnTo>
                  <a:pt x="41073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6" name="TextBox 16"/>
          <p:cNvSpPr txBox="1"/>
          <p:nvPr/>
        </p:nvSpPr>
        <p:spPr>
          <a:xfrm>
            <a:off x="9779393" y="4155441"/>
            <a:ext cx="8275104" cy="5102859"/>
          </a:xfrm>
          <a:prstGeom prst="rect">
            <a:avLst/>
          </a:prstGeom>
        </p:spPr>
        <p:txBody>
          <a:bodyPr lIns="0" tIns="0" rIns="0" bIns="0" rtlCol="0" anchor="t">
            <a:spAutoFit/>
          </a:bodyPr>
          <a:lstStyle/>
          <a:p>
            <a:pPr algn="l">
              <a:lnSpc>
                <a:spcPts val="3680"/>
              </a:lnSpc>
            </a:pPr>
            <a:r>
              <a:rPr lang="en-US" sz="2300" spc="345">
                <a:solidFill>
                  <a:srgbClr val="000000"/>
                </a:solidFill>
                <a:latin typeface="Fira Sans"/>
                <a:ea typeface="Fira Sans"/>
                <a:cs typeface="Fira Sans"/>
                <a:sym typeface="Fira Sans"/>
              </a:rPr>
              <a:t>Bước 1: Chọn ngẫu nhiên K tâm (centroid) cho K cụm (cluster). Mỗi cụm được đại diện bằng các tâm của cụm.</a:t>
            </a:r>
          </a:p>
          <a:p>
            <a:pPr algn="l">
              <a:lnSpc>
                <a:spcPts val="3680"/>
              </a:lnSpc>
            </a:pPr>
            <a:r>
              <a:rPr lang="en-US" sz="2300" spc="345">
                <a:solidFill>
                  <a:srgbClr val="000000"/>
                </a:solidFill>
                <a:latin typeface="Fira Sans"/>
                <a:ea typeface="Fira Sans"/>
                <a:cs typeface="Fira Sans"/>
                <a:sym typeface="Fira Sans"/>
              </a:rPr>
              <a:t>Bước 2: Tính khoảng cách giữa các đối tượng (objects) đến K tâm (thường dùng khoảng cách Euclidean)</a:t>
            </a:r>
          </a:p>
          <a:p>
            <a:pPr algn="l">
              <a:lnSpc>
                <a:spcPts val="3680"/>
              </a:lnSpc>
            </a:pPr>
            <a:r>
              <a:rPr lang="en-US" sz="2300" spc="345">
                <a:solidFill>
                  <a:srgbClr val="000000"/>
                </a:solidFill>
                <a:latin typeface="Fira Sans"/>
                <a:ea typeface="Fira Sans"/>
                <a:cs typeface="Fira Sans"/>
                <a:sym typeface="Fira Sans"/>
              </a:rPr>
              <a:t>Bước 3: Nhóm các đối tượng vào nhóm gần nhất Bước 4: Xác định lại tâm mới cho các nhóm</a:t>
            </a:r>
          </a:p>
          <a:p>
            <a:pPr algn="l">
              <a:lnSpc>
                <a:spcPts val="3680"/>
              </a:lnSpc>
            </a:pPr>
            <a:r>
              <a:rPr lang="en-US" sz="2300" spc="345">
                <a:solidFill>
                  <a:srgbClr val="000000"/>
                </a:solidFill>
                <a:latin typeface="Fira Sans"/>
                <a:ea typeface="Fira Sans"/>
                <a:cs typeface="Fira Sans"/>
                <a:sym typeface="Fira Sans"/>
              </a:rPr>
              <a:t>Bước 5: Thực hiện lại bước 2 cho đến khi không có sự thay đổi nhóm nào của các đối tượng</a:t>
            </a:r>
          </a:p>
          <a:p>
            <a:pPr marL="0" lvl="0" indent="0" algn="l">
              <a:lnSpc>
                <a:spcPts val="3680"/>
              </a:lnSpc>
            </a:pPr>
            <a:endParaRPr lang="en-US" sz="2300" spc="345">
              <a:solidFill>
                <a:srgbClr val="000000"/>
              </a:solidFill>
              <a:latin typeface="Fira Sans"/>
              <a:ea typeface="Fira Sans"/>
              <a:cs typeface="Fira Sans"/>
              <a:sym typeface="Fira Sans"/>
            </a:endParaRPr>
          </a:p>
        </p:txBody>
      </p:sp>
      <p:sp>
        <p:nvSpPr>
          <p:cNvPr id="17" name="Freeform 17"/>
          <p:cNvSpPr/>
          <p:nvPr/>
        </p:nvSpPr>
        <p:spPr>
          <a:xfrm>
            <a:off x="523143" y="8342490"/>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p:cNvSpPr/>
          <p:nvPr/>
        </p:nvSpPr>
        <p:spPr>
          <a:xfrm>
            <a:off x="13324843" y="1200962"/>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9" name="TextBox 19"/>
          <p:cNvSpPr txBox="1"/>
          <p:nvPr/>
        </p:nvSpPr>
        <p:spPr>
          <a:xfrm>
            <a:off x="1538609" y="1880578"/>
            <a:ext cx="4280446"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K-MEANS  </a:t>
            </a:r>
          </a:p>
        </p:txBody>
      </p:sp>
      <p:sp>
        <p:nvSpPr>
          <p:cNvPr id="20" name="TextBox 20"/>
          <p:cNvSpPr txBox="1"/>
          <p:nvPr/>
        </p:nvSpPr>
        <p:spPr>
          <a:xfrm>
            <a:off x="1028700" y="1143812"/>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grpSp>
        <p:nvGrpSpPr>
          <p:cNvPr id="21" name="Group 8">
            <a:extLst>
              <a:ext uri="{FF2B5EF4-FFF2-40B4-BE49-F238E27FC236}">
                <a16:creationId xmlns:a16="http://schemas.microsoft.com/office/drawing/2014/main" id="{A937771C-566D-B404-C00C-7947AA90F56D}"/>
              </a:ext>
            </a:extLst>
          </p:cNvPr>
          <p:cNvGrpSpPr/>
          <p:nvPr/>
        </p:nvGrpSpPr>
        <p:grpSpPr>
          <a:xfrm>
            <a:off x="18745200" y="2613037"/>
            <a:ext cx="492043" cy="492043"/>
            <a:chOff x="0" y="0"/>
            <a:chExt cx="812800" cy="812800"/>
          </a:xfrm>
        </p:grpSpPr>
        <p:sp>
          <p:nvSpPr>
            <p:cNvPr id="22" name="Freeform 9">
              <a:extLst>
                <a:ext uri="{FF2B5EF4-FFF2-40B4-BE49-F238E27FC236}">
                  <a16:creationId xmlns:a16="http://schemas.microsoft.com/office/drawing/2014/main" id="{A5908578-0CAE-B612-3824-8B4F292141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23" name="TextBox 10">
              <a:extLst>
                <a:ext uri="{FF2B5EF4-FFF2-40B4-BE49-F238E27FC236}">
                  <a16:creationId xmlns:a16="http://schemas.microsoft.com/office/drawing/2014/main" id="{E71660F3-87BC-A953-7908-1C361D31FB1C}"/>
                </a:ext>
              </a:extLst>
            </p:cNvPr>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a:p>
          </p:txBody>
        </p:sp>
      </p:grpSp>
      <p:sp>
        <p:nvSpPr>
          <p:cNvPr id="26" name="TextBox 13">
            <a:extLst>
              <a:ext uri="{FF2B5EF4-FFF2-40B4-BE49-F238E27FC236}">
                <a16:creationId xmlns:a16="http://schemas.microsoft.com/office/drawing/2014/main" id="{3A7F951D-1503-25A3-276B-1D5F856A579B}"/>
              </a:ext>
            </a:extLst>
          </p:cNvPr>
          <p:cNvSpPr txBox="1"/>
          <p:nvPr/>
        </p:nvSpPr>
        <p:spPr>
          <a:xfrm>
            <a:off x="19258025" y="3060807"/>
            <a:ext cx="6846351" cy="404919"/>
          </a:xfrm>
          <a:prstGeom prst="rect">
            <a:avLst/>
          </a:prstGeom>
        </p:spPr>
        <p:txBody>
          <a:bodyPr lIns="0" tIns="0" rIns="0" bIns="0" rtlCol="0" anchor="t">
            <a:spAutoFit/>
          </a:bodyPr>
          <a:lstStyle/>
          <a:p>
            <a:pPr algn="l">
              <a:lnSpc>
                <a:spcPts val="3500"/>
              </a:lnSpc>
            </a:pPr>
            <a:r>
              <a:rPr lang="en-US" sz="2500" b="1" spc="125" dirty="0" err="1">
                <a:solidFill>
                  <a:srgbClr val="000000"/>
                </a:solidFill>
                <a:latin typeface="Lato Bold"/>
                <a:ea typeface="Lato Bold"/>
                <a:cs typeface="Lato Bold"/>
                <a:sym typeface="Lato Bold"/>
              </a:rPr>
              <a:t>Sơ</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đồ</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thuật</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toán</a:t>
            </a:r>
            <a:r>
              <a:rPr lang="en-US" sz="2500" b="1" spc="125" dirty="0">
                <a:solidFill>
                  <a:srgbClr val="000000"/>
                </a:solidFill>
                <a:latin typeface="Lato Bold"/>
                <a:ea typeface="Lato Bold"/>
                <a:cs typeface="Lato Bold"/>
                <a:sym typeface="Lato Bold"/>
              </a:rPr>
              <a:t>: </a:t>
            </a:r>
          </a:p>
        </p:txBody>
      </p:sp>
      <p:pic>
        <p:nvPicPr>
          <p:cNvPr id="28" name="Picture 27">
            <a:extLst>
              <a:ext uri="{FF2B5EF4-FFF2-40B4-BE49-F238E27FC236}">
                <a16:creationId xmlns:a16="http://schemas.microsoft.com/office/drawing/2014/main" id="{AB3CCEF2-9422-E046-852F-6183C2C98653}"/>
              </a:ext>
            </a:extLst>
          </p:cNvPr>
          <p:cNvPicPr>
            <a:picLocks noChangeAspect="1"/>
          </p:cNvPicPr>
          <p:nvPr/>
        </p:nvPicPr>
        <p:blipFill>
          <a:blip r:embed="rId10"/>
          <a:stretch>
            <a:fillRect/>
          </a:stretch>
        </p:blipFill>
        <p:spPr>
          <a:xfrm>
            <a:off x="19138323" y="3696279"/>
            <a:ext cx="8058150" cy="6076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a:extLst>
            <a:ext uri="{FF2B5EF4-FFF2-40B4-BE49-F238E27FC236}">
              <a16:creationId xmlns:a16="http://schemas.microsoft.com/office/drawing/2014/main" id="{CC2BCECE-4E24-A437-903D-C9B3390524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20D23F-2933-D8DC-8723-39B11855C642}"/>
              </a:ext>
            </a:extLst>
          </p:cNvPr>
          <p:cNvSpPr/>
          <p:nvPr/>
        </p:nvSpPr>
        <p:spPr>
          <a:xfrm>
            <a:off x="-2171201" y="137841"/>
            <a:ext cx="6914231" cy="6914231"/>
          </a:xfrm>
          <a:custGeom>
            <a:avLst/>
            <a:gdLst/>
            <a:ahLst/>
            <a:cxnLst/>
            <a:rect l="l" t="t" r="r" b="b"/>
            <a:pathLst>
              <a:path w="6914231" h="6914231">
                <a:moveTo>
                  <a:pt x="0" y="0"/>
                </a:moveTo>
                <a:lnTo>
                  <a:pt x="6914231" y="0"/>
                </a:lnTo>
                <a:lnTo>
                  <a:pt x="6914231" y="6914231"/>
                </a:lnTo>
                <a:lnTo>
                  <a:pt x="0" y="6914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a:extLst>
              <a:ext uri="{FF2B5EF4-FFF2-40B4-BE49-F238E27FC236}">
                <a16:creationId xmlns:a16="http://schemas.microsoft.com/office/drawing/2014/main" id="{01417CF0-3FE0-8C4B-A02E-7B638ABD416C}"/>
              </a:ext>
            </a:extLst>
          </p:cNvPr>
          <p:cNvSpPr/>
          <p:nvPr/>
        </p:nvSpPr>
        <p:spPr>
          <a:xfrm>
            <a:off x="797711" y="477736"/>
            <a:ext cx="645106" cy="553178"/>
          </a:xfrm>
          <a:custGeom>
            <a:avLst/>
            <a:gdLst/>
            <a:ahLst/>
            <a:cxnLst/>
            <a:rect l="l" t="t" r="r" b="b"/>
            <a:pathLst>
              <a:path w="645106" h="553178">
                <a:moveTo>
                  <a:pt x="0" y="0"/>
                </a:moveTo>
                <a:lnTo>
                  <a:pt x="645106" y="0"/>
                </a:lnTo>
                <a:lnTo>
                  <a:pt x="645106" y="553178"/>
                </a:lnTo>
                <a:lnTo>
                  <a:pt x="0" y="553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5" name="Group 5">
            <a:extLst>
              <a:ext uri="{FF2B5EF4-FFF2-40B4-BE49-F238E27FC236}">
                <a16:creationId xmlns:a16="http://schemas.microsoft.com/office/drawing/2014/main" id="{D099F2D2-0EFF-8790-E3F1-3CAD93875467}"/>
              </a:ext>
            </a:extLst>
          </p:cNvPr>
          <p:cNvGrpSpPr/>
          <p:nvPr/>
        </p:nvGrpSpPr>
        <p:grpSpPr>
          <a:xfrm>
            <a:off x="-6597597" y="2566276"/>
            <a:ext cx="492043" cy="492043"/>
            <a:chOff x="0" y="0"/>
            <a:chExt cx="812800" cy="812800"/>
          </a:xfrm>
        </p:grpSpPr>
        <p:sp>
          <p:nvSpPr>
            <p:cNvPr id="6" name="Freeform 6">
              <a:extLst>
                <a:ext uri="{FF2B5EF4-FFF2-40B4-BE49-F238E27FC236}">
                  <a16:creationId xmlns:a16="http://schemas.microsoft.com/office/drawing/2014/main" id="{CBC3F3D6-B0F0-B734-3018-ED482BEC44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7" name="TextBox 7">
              <a:extLst>
                <a:ext uri="{FF2B5EF4-FFF2-40B4-BE49-F238E27FC236}">
                  <a16:creationId xmlns:a16="http://schemas.microsoft.com/office/drawing/2014/main" id="{C4FF61E5-6D6A-CFD8-8472-1FC1587B0E9B}"/>
                </a:ext>
              </a:extLst>
            </p:cNvPr>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dirty="0"/>
            </a:p>
          </p:txBody>
        </p:sp>
      </p:grpSp>
      <p:grpSp>
        <p:nvGrpSpPr>
          <p:cNvPr id="8" name="Group 8">
            <a:extLst>
              <a:ext uri="{FF2B5EF4-FFF2-40B4-BE49-F238E27FC236}">
                <a16:creationId xmlns:a16="http://schemas.microsoft.com/office/drawing/2014/main" id="{0F142FF7-EFEE-1A5A-328E-4041979DF625}"/>
              </a:ext>
            </a:extLst>
          </p:cNvPr>
          <p:cNvGrpSpPr/>
          <p:nvPr/>
        </p:nvGrpSpPr>
        <p:grpSpPr>
          <a:xfrm>
            <a:off x="627277" y="2687628"/>
            <a:ext cx="492043" cy="503575"/>
            <a:chOff x="0" y="-19050"/>
            <a:chExt cx="812800" cy="831850"/>
          </a:xfrm>
        </p:grpSpPr>
        <p:sp>
          <p:nvSpPr>
            <p:cNvPr id="9" name="Freeform 9">
              <a:extLst>
                <a:ext uri="{FF2B5EF4-FFF2-40B4-BE49-F238E27FC236}">
                  <a16:creationId xmlns:a16="http://schemas.microsoft.com/office/drawing/2014/main" id="{39AEB131-7D5F-A751-9651-2CCA881D713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10" name="TextBox 10">
              <a:extLst>
                <a:ext uri="{FF2B5EF4-FFF2-40B4-BE49-F238E27FC236}">
                  <a16:creationId xmlns:a16="http://schemas.microsoft.com/office/drawing/2014/main" id="{5F78E031-AD0F-DFDD-91BF-3BFFC6C699C1}"/>
                </a:ext>
              </a:extLst>
            </p:cNvPr>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a:p>
          </p:txBody>
        </p:sp>
      </p:grpSp>
      <p:sp>
        <p:nvSpPr>
          <p:cNvPr id="11" name="Freeform 11">
            <a:extLst>
              <a:ext uri="{FF2B5EF4-FFF2-40B4-BE49-F238E27FC236}">
                <a16:creationId xmlns:a16="http://schemas.microsoft.com/office/drawing/2014/main" id="{C97C7727-41B6-AF26-CFC0-9D3ACC19D586}"/>
              </a:ext>
            </a:extLst>
          </p:cNvPr>
          <p:cNvSpPr/>
          <p:nvPr/>
        </p:nvSpPr>
        <p:spPr>
          <a:xfrm>
            <a:off x="431579" y="2261938"/>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2" name="TextBox 12">
            <a:extLst>
              <a:ext uri="{FF2B5EF4-FFF2-40B4-BE49-F238E27FC236}">
                <a16:creationId xmlns:a16="http://schemas.microsoft.com/office/drawing/2014/main" id="{DA230C23-E63C-B2E6-0BD9-4F356CA57017}"/>
              </a:ext>
            </a:extLst>
          </p:cNvPr>
          <p:cNvSpPr txBox="1"/>
          <p:nvPr/>
        </p:nvSpPr>
        <p:spPr>
          <a:xfrm>
            <a:off x="-6843618" y="3227173"/>
            <a:ext cx="6581124" cy="464818"/>
          </a:xfrm>
          <a:prstGeom prst="rect">
            <a:avLst/>
          </a:prstGeom>
        </p:spPr>
        <p:txBody>
          <a:bodyPr lIns="0" tIns="0" rIns="0" bIns="0" rtlCol="0" anchor="t">
            <a:spAutoFit/>
          </a:bodyPr>
          <a:lstStyle/>
          <a:p>
            <a:pPr marL="0" lvl="0" indent="0" algn="l">
              <a:lnSpc>
                <a:spcPts val="3780"/>
              </a:lnSpc>
            </a:pPr>
            <a:r>
              <a:rPr lang="en-US" sz="2700" b="1" spc="135">
                <a:solidFill>
                  <a:srgbClr val="000000"/>
                </a:solidFill>
                <a:latin typeface="Lato Bold"/>
                <a:ea typeface="Lato Bold"/>
                <a:cs typeface="Lato Bold"/>
                <a:sym typeface="Lato Bold"/>
              </a:rPr>
              <a:t>K - MEANS</a:t>
            </a:r>
          </a:p>
        </p:txBody>
      </p:sp>
      <p:sp>
        <p:nvSpPr>
          <p:cNvPr id="13" name="TextBox 13">
            <a:extLst>
              <a:ext uri="{FF2B5EF4-FFF2-40B4-BE49-F238E27FC236}">
                <a16:creationId xmlns:a16="http://schemas.microsoft.com/office/drawing/2014/main" id="{21FDAD6C-0F2F-9575-1D51-D1897FBF49C6}"/>
              </a:ext>
            </a:extLst>
          </p:cNvPr>
          <p:cNvSpPr txBox="1"/>
          <p:nvPr/>
        </p:nvSpPr>
        <p:spPr>
          <a:xfrm>
            <a:off x="627277" y="3360057"/>
            <a:ext cx="6846351" cy="1308098"/>
          </a:xfrm>
          <a:prstGeom prst="rect">
            <a:avLst/>
          </a:prstGeom>
        </p:spPr>
        <p:txBody>
          <a:bodyPr lIns="0" tIns="0" rIns="0" bIns="0" rtlCol="0" anchor="t">
            <a:spAutoFit/>
          </a:bodyPr>
          <a:lstStyle/>
          <a:p>
            <a:pPr algn="l">
              <a:lnSpc>
                <a:spcPts val="3500"/>
              </a:lnSpc>
            </a:pPr>
            <a:r>
              <a:rPr lang="en-US" sz="2500" b="1" spc="125" dirty="0" err="1">
                <a:solidFill>
                  <a:srgbClr val="000000"/>
                </a:solidFill>
                <a:latin typeface="Lato Bold"/>
                <a:ea typeface="Lato Bold"/>
                <a:cs typeface="Lato Bold"/>
                <a:sym typeface="Lato Bold"/>
              </a:rPr>
              <a:t>Thuật</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toán</a:t>
            </a:r>
            <a:r>
              <a:rPr lang="en-US" sz="2500" b="1" spc="125" dirty="0">
                <a:solidFill>
                  <a:srgbClr val="000000"/>
                </a:solidFill>
                <a:latin typeface="Lato Bold"/>
                <a:ea typeface="Lato Bold"/>
                <a:cs typeface="Lato Bold"/>
                <a:sym typeface="Lato Bold"/>
              </a:rPr>
              <a:t> K-Means </a:t>
            </a:r>
            <a:r>
              <a:rPr lang="en-US" sz="2500" b="1" spc="125" dirty="0" err="1">
                <a:solidFill>
                  <a:srgbClr val="000000"/>
                </a:solidFill>
                <a:latin typeface="Lato Bold"/>
                <a:ea typeface="Lato Bold"/>
                <a:cs typeface="Lato Bold"/>
                <a:sym typeface="Lato Bold"/>
              </a:rPr>
              <a:t>thực</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hiện</a:t>
            </a:r>
            <a:r>
              <a:rPr lang="en-US" sz="2500" b="1" spc="125" dirty="0">
                <a:solidFill>
                  <a:srgbClr val="000000"/>
                </a:solidFill>
                <a:latin typeface="Lato Bold"/>
                <a:ea typeface="Lato Bold"/>
                <a:cs typeface="Lato Bold"/>
                <a:sym typeface="Lato Bold"/>
              </a:rPr>
              <a:t> qua </a:t>
            </a:r>
            <a:r>
              <a:rPr lang="en-US" sz="2500" b="1" spc="125" dirty="0" err="1">
                <a:solidFill>
                  <a:srgbClr val="000000"/>
                </a:solidFill>
                <a:latin typeface="Lato Bold"/>
                <a:ea typeface="Lato Bold"/>
                <a:cs typeface="Lato Bold"/>
                <a:sym typeface="Lato Bold"/>
              </a:rPr>
              <a:t>các</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bước</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chính</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sau</a:t>
            </a:r>
            <a:r>
              <a:rPr lang="en-US" sz="2500" b="1" spc="125" dirty="0">
                <a:solidFill>
                  <a:srgbClr val="000000"/>
                </a:solidFill>
                <a:latin typeface="Lato Bold"/>
                <a:ea typeface="Lato Bold"/>
                <a:cs typeface="Lato Bold"/>
                <a:sym typeface="Lato Bold"/>
              </a:rPr>
              <a:t>:</a:t>
            </a:r>
          </a:p>
          <a:p>
            <a:pPr marL="0" lvl="0" indent="0" algn="l">
              <a:lnSpc>
                <a:spcPts val="3500"/>
              </a:lnSpc>
            </a:pPr>
            <a:endParaRPr lang="en-US" sz="2500" b="1" spc="125" dirty="0">
              <a:solidFill>
                <a:srgbClr val="000000"/>
              </a:solidFill>
              <a:latin typeface="Lato Bold"/>
              <a:ea typeface="Lato Bold"/>
              <a:cs typeface="Lato Bold"/>
              <a:sym typeface="Lato Bold"/>
            </a:endParaRPr>
          </a:p>
        </p:txBody>
      </p:sp>
      <p:sp>
        <p:nvSpPr>
          <p:cNvPr id="14" name="TextBox 14">
            <a:extLst>
              <a:ext uri="{FF2B5EF4-FFF2-40B4-BE49-F238E27FC236}">
                <a16:creationId xmlns:a16="http://schemas.microsoft.com/office/drawing/2014/main" id="{3E49DEC5-A25D-91F6-D7B0-1AC268B9C210}"/>
              </a:ext>
            </a:extLst>
          </p:cNvPr>
          <p:cNvSpPr txBox="1"/>
          <p:nvPr/>
        </p:nvSpPr>
        <p:spPr>
          <a:xfrm>
            <a:off x="-6839647" y="3824072"/>
            <a:ext cx="6581124" cy="4636134"/>
          </a:xfrm>
          <a:prstGeom prst="rect">
            <a:avLst/>
          </a:prstGeom>
        </p:spPr>
        <p:txBody>
          <a:bodyPr lIns="0" tIns="0" rIns="0" bIns="0" rtlCol="0" anchor="t">
            <a:spAutoFit/>
          </a:bodyPr>
          <a:lstStyle/>
          <a:p>
            <a:pPr marL="0" lvl="0" indent="0" algn="just">
              <a:lnSpc>
                <a:spcPts val="3680"/>
              </a:lnSpc>
            </a:pPr>
            <a:r>
              <a:rPr lang="en-US" sz="2300" spc="345" dirty="0" err="1">
                <a:solidFill>
                  <a:srgbClr val="000000"/>
                </a:solidFill>
                <a:latin typeface="Fira Sans"/>
                <a:ea typeface="Fira Sans"/>
                <a:cs typeface="Fira Sans"/>
                <a:sym typeface="Fira Sans"/>
              </a:rPr>
              <a:t>là</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thuật</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toán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rất</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quan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trọng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và</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được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sử</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dụng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phổ</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biến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trong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kỹ</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thuật</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phân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tưởng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chính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của</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thuật</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toán</a:t>
            </a:r>
            <a:r>
              <a:rPr lang="en-US" sz="2300" spc="345" dirty="0">
                <a:solidFill>
                  <a:srgbClr val="000000"/>
                </a:solidFill>
                <a:latin typeface="Fira Sans"/>
                <a:ea typeface="Fira Sans"/>
                <a:cs typeface="Fira Sans"/>
                <a:sym typeface="Fira Sans"/>
              </a:rPr>
              <a:t> K-Means </a:t>
            </a:r>
            <a:r>
              <a:rPr lang="en-US" sz="2300" spc="345" dirty="0" err="1">
                <a:solidFill>
                  <a:srgbClr val="000000"/>
                </a:solidFill>
                <a:latin typeface="Fira Sans"/>
                <a:ea typeface="Fira Sans"/>
                <a:cs typeface="Fira Sans"/>
                <a:sym typeface="Fira Sans"/>
              </a:rPr>
              <a:t>là</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tìm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phân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nhóm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đối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tượng</a:t>
            </a:r>
            <a:r>
              <a:rPr lang="en-US" sz="2300" spc="345" dirty="0">
                <a:solidFill>
                  <a:srgbClr val="000000"/>
                </a:solidFill>
                <a:latin typeface="Fira Sans"/>
                <a:ea typeface="Fira Sans"/>
                <a:cs typeface="Fira Sans"/>
                <a:sym typeface="Fira Sans"/>
              </a:rPr>
              <a:t> (objects) </a:t>
            </a:r>
            <a:r>
              <a:rPr lang="en-US" sz="2300" spc="345" dirty="0" err="1">
                <a:solidFill>
                  <a:srgbClr val="000000"/>
                </a:solidFill>
                <a:latin typeface="Fira Sans"/>
                <a:ea typeface="Fira Sans"/>
                <a:cs typeface="Fira Sans"/>
                <a:sym typeface="Fira Sans"/>
              </a:rPr>
              <a:t>đã</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cho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vào</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là</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số</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được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xác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định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trước</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nguyên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dương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sao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cho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tổng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bình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phương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khoảng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giữa</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đối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tượng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đến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tâm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nhóm</a:t>
            </a:r>
            <a:r>
              <a:rPr lang="en-US" sz="2300" spc="345" dirty="0">
                <a:solidFill>
                  <a:srgbClr val="000000"/>
                </a:solidFill>
                <a:latin typeface="Fira Sans"/>
                <a:ea typeface="Fira Sans"/>
                <a:cs typeface="Fira Sans"/>
                <a:sym typeface="Fira Sans"/>
              </a:rPr>
              <a:t> (centroid) </a:t>
            </a:r>
            <a:r>
              <a:rPr lang="en-US" sz="2300" spc="345" dirty="0" err="1">
                <a:solidFill>
                  <a:srgbClr val="000000"/>
                </a:solidFill>
                <a:latin typeface="Fira Sans"/>
                <a:ea typeface="Fira Sans"/>
                <a:cs typeface="Fira Sans"/>
                <a:sym typeface="Fira Sans"/>
              </a:rPr>
              <a:t>là</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nhỏ</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nhất</a:t>
            </a:r>
            <a:r>
              <a:rPr lang="en-US" sz="2300" spc="345" dirty="0">
                <a:solidFill>
                  <a:srgbClr val="000000"/>
                </a:solidFill>
                <a:latin typeface="Fira Sans"/>
                <a:ea typeface="Fira Sans"/>
                <a:cs typeface="Fira Sans"/>
                <a:sym typeface="Fira Sans"/>
              </a:rPr>
              <a:t>.</a:t>
            </a:r>
          </a:p>
        </p:txBody>
      </p:sp>
      <p:sp>
        <p:nvSpPr>
          <p:cNvPr id="15" name="Freeform 15">
            <a:extLst>
              <a:ext uri="{FF2B5EF4-FFF2-40B4-BE49-F238E27FC236}">
                <a16:creationId xmlns:a16="http://schemas.microsoft.com/office/drawing/2014/main" id="{D0DF0036-68D6-29DF-85AC-DEEE840FF7AD}"/>
              </a:ext>
            </a:extLst>
          </p:cNvPr>
          <p:cNvSpPr/>
          <p:nvPr/>
        </p:nvSpPr>
        <p:spPr>
          <a:xfrm>
            <a:off x="14180681" y="6157163"/>
            <a:ext cx="4107319" cy="4114800"/>
          </a:xfrm>
          <a:custGeom>
            <a:avLst/>
            <a:gdLst/>
            <a:ahLst/>
            <a:cxnLst/>
            <a:rect l="l" t="t" r="r" b="b"/>
            <a:pathLst>
              <a:path w="4107319" h="4114800">
                <a:moveTo>
                  <a:pt x="0" y="0"/>
                </a:moveTo>
                <a:lnTo>
                  <a:pt x="4107319" y="0"/>
                </a:lnTo>
                <a:lnTo>
                  <a:pt x="41073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6" name="TextBox 16">
            <a:extLst>
              <a:ext uri="{FF2B5EF4-FFF2-40B4-BE49-F238E27FC236}">
                <a16:creationId xmlns:a16="http://schemas.microsoft.com/office/drawing/2014/main" id="{98679979-72FF-3AA2-69BC-AA26F5E75D0B}"/>
              </a:ext>
            </a:extLst>
          </p:cNvPr>
          <p:cNvSpPr txBox="1"/>
          <p:nvPr/>
        </p:nvSpPr>
        <p:spPr>
          <a:xfrm>
            <a:off x="402279" y="4279391"/>
            <a:ext cx="8275104" cy="5102859"/>
          </a:xfrm>
          <a:prstGeom prst="rect">
            <a:avLst/>
          </a:prstGeom>
        </p:spPr>
        <p:txBody>
          <a:bodyPr lIns="0" tIns="0" rIns="0" bIns="0" rtlCol="0" anchor="t">
            <a:spAutoFit/>
          </a:bodyPr>
          <a:lstStyle/>
          <a:p>
            <a:pPr algn="l">
              <a:lnSpc>
                <a:spcPts val="3680"/>
              </a:lnSpc>
            </a:pP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1: </a:t>
            </a:r>
            <a:r>
              <a:rPr lang="en-US" sz="2300" spc="345" dirty="0" err="1">
                <a:solidFill>
                  <a:srgbClr val="000000"/>
                </a:solidFill>
                <a:latin typeface="Fira Sans"/>
                <a:ea typeface="Fira Sans"/>
                <a:cs typeface="Fira Sans"/>
                <a:sym typeface="Fira Sans"/>
              </a:rPr>
              <a:t>Chọn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ngẫu</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nhiên</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tâm</a:t>
            </a:r>
            <a:r>
              <a:rPr lang="en-US" sz="2300" spc="345" dirty="0">
                <a:solidFill>
                  <a:srgbClr val="000000"/>
                </a:solidFill>
                <a:latin typeface="Fira Sans"/>
                <a:ea typeface="Fira Sans"/>
                <a:cs typeface="Fira Sans"/>
                <a:sym typeface="Fira Sans"/>
              </a:rPr>
              <a:t> (centroid) </a:t>
            </a:r>
            <a:r>
              <a:rPr lang="en-US" sz="2300" spc="345" dirty="0" err="1">
                <a:solidFill>
                  <a:srgbClr val="000000"/>
                </a:solidFill>
                <a:latin typeface="Fira Sans"/>
                <a:ea typeface="Fira Sans"/>
                <a:cs typeface="Fira Sans"/>
                <a:sym typeface="Fira Sans"/>
              </a:rPr>
              <a:t>cho</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 (cluster). </a:t>
            </a:r>
            <a:r>
              <a:rPr lang="en-US" sz="2300" spc="345" dirty="0" err="1">
                <a:solidFill>
                  <a:srgbClr val="000000"/>
                </a:solidFill>
                <a:latin typeface="Fira Sans"/>
                <a:ea typeface="Fira Sans"/>
                <a:cs typeface="Fira Sans"/>
                <a:sym typeface="Fira Sans"/>
              </a:rPr>
              <a:t>Mỗi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được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đại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diện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bằng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tâm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của</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cụm</a:t>
            </a:r>
            <a:r>
              <a:rPr lang="en-US" sz="2300" spc="345" dirty="0">
                <a:solidFill>
                  <a:srgbClr val="000000"/>
                </a:solidFill>
                <a:latin typeface="Fira Sans"/>
                <a:ea typeface="Fira Sans"/>
                <a:cs typeface="Fira Sans"/>
                <a:sym typeface="Fira Sans"/>
              </a:rPr>
              <a:t>.</a:t>
            </a:r>
          </a:p>
          <a:p>
            <a:pPr algn="l">
              <a:lnSpc>
                <a:spcPts val="3680"/>
              </a:lnSpc>
            </a:pP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2: </a:t>
            </a:r>
            <a:r>
              <a:rPr lang="en-US" sz="2300" spc="345" dirty="0" err="1">
                <a:solidFill>
                  <a:srgbClr val="000000"/>
                </a:solidFill>
                <a:latin typeface="Fira Sans"/>
                <a:ea typeface="Fira Sans"/>
                <a:cs typeface="Fira Sans"/>
                <a:sym typeface="Fira Sans"/>
              </a:rPr>
              <a:t>Tính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khoảng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giữa</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đối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tượng</a:t>
            </a:r>
            <a:r>
              <a:rPr lang="en-US" sz="2300" spc="345" dirty="0">
                <a:solidFill>
                  <a:srgbClr val="000000"/>
                </a:solidFill>
                <a:latin typeface="Fira Sans"/>
                <a:ea typeface="Fira Sans"/>
                <a:cs typeface="Fira Sans"/>
                <a:sym typeface="Fira Sans"/>
              </a:rPr>
              <a:t> (objects) </a:t>
            </a:r>
            <a:r>
              <a:rPr lang="en-US" sz="2300" spc="345" dirty="0" err="1">
                <a:solidFill>
                  <a:srgbClr val="000000"/>
                </a:solidFill>
                <a:latin typeface="Fira Sans"/>
                <a:ea typeface="Fira Sans"/>
                <a:cs typeface="Fira Sans"/>
                <a:sym typeface="Fira Sans"/>
              </a:rPr>
              <a:t>đến</a:t>
            </a:r>
            <a:r>
              <a:rPr lang="en-US" sz="2300" spc="345" dirty="0">
                <a:solidFill>
                  <a:srgbClr val="000000"/>
                </a:solidFill>
                <a:latin typeface="Fira Sans"/>
                <a:ea typeface="Fira Sans"/>
                <a:cs typeface="Fira Sans"/>
                <a:sym typeface="Fira Sans"/>
              </a:rPr>
              <a:t> K </a:t>
            </a:r>
            <a:r>
              <a:rPr lang="en-US" sz="2300" spc="345" dirty="0" err="1">
                <a:solidFill>
                  <a:srgbClr val="000000"/>
                </a:solidFill>
                <a:latin typeface="Fira Sans"/>
                <a:ea typeface="Fira Sans"/>
                <a:cs typeface="Fira Sans"/>
                <a:sym typeface="Fira Sans"/>
              </a:rPr>
              <a:t>tâm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thường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dùng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khoảng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cách</a:t>
            </a:r>
            <a:r>
              <a:rPr lang="en-US" sz="2300" spc="345" dirty="0">
                <a:solidFill>
                  <a:srgbClr val="000000"/>
                </a:solidFill>
                <a:latin typeface="Fira Sans"/>
                <a:ea typeface="Fira Sans"/>
                <a:cs typeface="Fira Sans"/>
                <a:sym typeface="Fira Sans"/>
              </a:rPr>
              <a:t> Euclidean)</a:t>
            </a:r>
          </a:p>
          <a:p>
            <a:pPr algn="l">
              <a:lnSpc>
                <a:spcPts val="3680"/>
              </a:lnSpc>
            </a:pP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3: </a:t>
            </a:r>
            <a:r>
              <a:rPr lang="en-US" sz="2300" spc="345" dirty="0" err="1">
                <a:solidFill>
                  <a:srgbClr val="000000"/>
                </a:solidFill>
                <a:latin typeface="Fira Sans"/>
                <a:ea typeface="Fira Sans"/>
                <a:cs typeface="Fira Sans"/>
                <a:sym typeface="Fira Sans"/>
              </a:rPr>
              <a:t>Nhóm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đối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tượng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vào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nhóm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gần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nhất</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4: </a:t>
            </a:r>
            <a:r>
              <a:rPr lang="en-US" sz="2300" spc="345" dirty="0" err="1">
                <a:solidFill>
                  <a:srgbClr val="000000"/>
                </a:solidFill>
                <a:latin typeface="Fira Sans"/>
                <a:ea typeface="Fira Sans"/>
                <a:cs typeface="Fira Sans"/>
                <a:sym typeface="Fira Sans"/>
              </a:rPr>
              <a:t>Xác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định</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lại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tâm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mới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cho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nhóm</a:t>
            </a:r>
            <a:endParaRPr lang="en-US" sz="2300" spc="345" dirty="0">
              <a:solidFill>
                <a:srgbClr val="000000"/>
              </a:solidFill>
              <a:latin typeface="Fira Sans"/>
              <a:ea typeface="Fira Sans"/>
              <a:cs typeface="Fira Sans"/>
              <a:sym typeface="Fira Sans"/>
            </a:endParaRPr>
          </a:p>
          <a:p>
            <a:pPr algn="l">
              <a:lnSpc>
                <a:spcPts val="3680"/>
              </a:lnSpc>
            </a:pP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5: </a:t>
            </a:r>
            <a:r>
              <a:rPr lang="en-US" sz="2300" spc="345" dirty="0" err="1">
                <a:solidFill>
                  <a:srgbClr val="000000"/>
                </a:solidFill>
                <a:latin typeface="Fira Sans"/>
                <a:ea typeface="Fira Sans"/>
                <a:cs typeface="Fira Sans"/>
                <a:sym typeface="Fira Sans"/>
              </a:rPr>
              <a:t>Thực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hiện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lại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bước</a:t>
            </a:r>
            <a:r>
              <a:rPr lang="en-US" sz="2300" spc="345" dirty="0">
                <a:solidFill>
                  <a:srgbClr val="000000"/>
                </a:solidFill>
                <a:latin typeface="Fira Sans"/>
                <a:ea typeface="Fira Sans"/>
                <a:cs typeface="Fira Sans"/>
                <a:sym typeface="Fira Sans"/>
              </a:rPr>
              <a:t> 2 </a:t>
            </a:r>
            <a:r>
              <a:rPr lang="en-US" sz="2300" spc="345" dirty="0" err="1">
                <a:solidFill>
                  <a:srgbClr val="000000"/>
                </a:solidFill>
                <a:latin typeface="Fira Sans"/>
                <a:ea typeface="Fira Sans"/>
                <a:cs typeface="Fira Sans"/>
                <a:sym typeface="Fira Sans"/>
              </a:rPr>
              <a:t>cho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đến</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khi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không</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có</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sự</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thay</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đổi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nhóm</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nào</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của</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các</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đối</a:t>
            </a:r>
            <a:r>
              <a:rPr lang="en-US" sz="2300" spc="345" dirty="0">
                <a:solidFill>
                  <a:srgbClr val="000000"/>
                </a:solidFill>
                <a:latin typeface="Fira Sans"/>
                <a:ea typeface="Fira Sans"/>
                <a:cs typeface="Fira Sans"/>
                <a:sym typeface="Fira Sans"/>
              </a:rPr>
              <a:t> </a:t>
            </a:r>
            <a:r>
              <a:rPr lang="en-US" sz="2300" spc="345" dirty="0" err="1">
                <a:solidFill>
                  <a:srgbClr val="000000"/>
                </a:solidFill>
                <a:latin typeface="Fira Sans"/>
                <a:ea typeface="Fira Sans"/>
                <a:cs typeface="Fira Sans"/>
                <a:sym typeface="Fira Sans"/>
              </a:rPr>
              <a:t>tượng</a:t>
            </a:r>
            <a:endParaRPr lang="en-US" sz="2300" spc="345" dirty="0">
              <a:solidFill>
                <a:srgbClr val="000000"/>
              </a:solidFill>
              <a:latin typeface="Fira Sans"/>
              <a:ea typeface="Fira Sans"/>
              <a:cs typeface="Fira Sans"/>
              <a:sym typeface="Fira Sans"/>
            </a:endParaRPr>
          </a:p>
          <a:p>
            <a:pPr marL="0" lvl="0" indent="0" algn="l">
              <a:lnSpc>
                <a:spcPts val="3680"/>
              </a:lnSpc>
            </a:pPr>
            <a:endParaRPr lang="en-US" sz="2300" spc="345" dirty="0">
              <a:solidFill>
                <a:srgbClr val="000000"/>
              </a:solidFill>
              <a:latin typeface="Fira Sans"/>
              <a:ea typeface="Fira Sans"/>
              <a:cs typeface="Fira Sans"/>
              <a:sym typeface="Fira Sans"/>
            </a:endParaRPr>
          </a:p>
        </p:txBody>
      </p:sp>
      <p:sp>
        <p:nvSpPr>
          <p:cNvPr id="17" name="Freeform 17">
            <a:extLst>
              <a:ext uri="{FF2B5EF4-FFF2-40B4-BE49-F238E27FC236}">
                <a16:creationId xmlns:a16="http://schemas.microsoft.com/office/drawing/2014/main" id="{FE1F7442-0DE9-2A47-7FCE-C9C305400750}"/>
              </a:ext>
            </a:extLst>
          </p:cNvPr>
          <p:cNvSpPr/>
          <p:nvPr/>
        </p:nvSpPr>
        <p:spPr>
          <a:xfrm>
            <a:off x="523143" y="8342490"/>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8" name="Freeform 18">
            <a:extLst>
              <a:ext uri="{FF2B5EF4-FFF2-40B4-BE49-F238E27FC236}">
                <a16:creationId xmlns:a16="http://schemas.microsoft.com/office/drawing/2014/main" id="{1714D98C-B77F-95A9-CEC5-06A93F4BE08C}"/>
              </a:ext>
            </a:extLst>
          </p:cNvPr>
          <p:cNvSpPr/>
          <p:nvPr/>
        </p:nvSpPr>
        <p:spPr>
          <a:xfrm>
            <a:off x="13324843" y="1200962"/>
            <a:ext cx="1194242" cy="1194242"/>
          </a:xfrm>
          <a:custGeom>
            <a:avLst/>
            <a:gdLst/>
            <a:ahLst/>
            <a:cxnLst/>
            <a:rect l="l" t="t" r="r" b="b"/>
            <a:pathLst>
              <a:path w="1194242" h="1194242">
                <a:moveTo>
                  <a:pt x="0" y="0"/>
                </a:moveTo>
                <a:lnTo>
                  <a:pt x="1194242" y="0"/>
                </a:lnTo>
                <a:lnTo>
                  <a:pt x="1194242" y="1194242"/>
                </a:lnTo>
                <a:lnTo>
                  <a:pt x="0" y="1194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9" name="TextBox 19">
            <a:extLst>
              <a:ext uri="{FF2B5EF4-FFF2-40B4-BE49-F238E27FC236}">
                <a16:creationId xmlns:a16="http://schemas.microsoft.com/office/drawing/2014/main" id="{BA9F3283-C6E8-4D04-A8AF-267EBE248F54}"/>
              </a:ext>
            </a:extLst>
          </p:cNvPr>
          <p:cNvSpPr txBox="1"/>
          <p:nvPr/>
        </p:nvSpPr>
        <p:spPr>
          <a:xfrm>
            <a:off x="1538609" y="1880578"/>
            <a:ext cx="4280446"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K-MEANS  </a:t>
            </a:r>
          </a:p>
        </p:txBody>
      </p:sp>
      <p:sp>
        <p:nvSpPr>
          <p:cNvPr id="20" name="TextBox 20">
            <a:extLst>
              <a:ext uri="{FF2B5EF4-FFF2-40B4-BE49-F238E27FC236}">
                <a16:creationId xmlns:a16="http://schemas.microsoft.com/office/drawing/2014/main" id="{CBD252F9-425A-DAFE-19EA-DF4F631597B9}"/>
              </a:ext>
            </a:extLst>
          </p:cNvPr>
          <p:cNvSpPr txBox="1"/>
          <p:nvPr/>
        </p:nvSpPr>
        <p:spPr>
          <a:xfrm>
            <a:off x="1028700" y="1143812"/>
            <a:ext cx="6905757" cy="537845"/>
          </a:xfrm>
          <a:prstGeom prst="rect">
            <a:avLst/>
          </a:prstGeom>
        </p:spPr>
        <p:txBody>
          <a:bodyPr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02. MỘT SỐ KIẾN THỨC CƠ BẢN</a:t>
            </a:r>
          </a:p>
        </p:txBody>
      </p:sp>
      <p:sp>
        <p:nvSpPr>
          <p:cNvPr id="22" name="AutoShape 4">
            <a:extLst>
              <a:ext uri="{FF2B5EF4-FFF2-40B4-BE49-F238E27FC236}">
                <a16:creationId xmlns:a16="http://schemas.microsoft.com/office/drawing/2014/main" id="{2BD51718-AD42-E492-FA99-C1EEC8572F8B}"/>
              </a:ext>
            </a:extLst>
          </p:cNvPr>
          <p:cNvSpPr/>
          <p:nvPr/>
        </p:nvSpPr>
        <p:spPr>
          <a:xfrm flipV="1">
            <a:off x="-2743199" y="2821940"/>
            <a:ext cx="29946600" cy="90740"/>
          </a:xfrm>
          <a:prstGeom prst="line">
            <a:avLst/>
          </a:prstGeom>
          <a:ln w="47625" cap="flat">
            <a:solidFill>
              <a:srgbClr val="31363F"/>
            </a:solidFill>
            <a:prstDash val="solid"/>
            <a:headEnd type="none" w="sm" len="sm"/>
            <a:tailEnd type="none" w="sm" len="sm"/>
          </a:ln>
        </p:spPr>
        <p:txBody>
          <a:bodyPr/>
          <a:lstStyle/>
          <a:p>
            <a:endParaRPr lang="vi-VN"/>
          </a:p>
        </p:txBody>
      </p:sp>
      <p:grpSp>
        <p:nvGrpSpPr>
          <p:cNvPr id="23" name="Group 8">
            <a:extLst>
              <a:ext uri="{FF2B5EF4-FFF2-40B4-BE49-F238E27FC236}">
                <a16:creationId xmlns:a16="http://schemas.microsoft.com/office/drawing/2014/main" id="{B7B5AD9E-98DB-222D-6B7B-E4055C50CE2A}"/>
              </a:ext>
            </a:extLst>
          </p:cNvPr>
          <p:cNvGrpSpPr/>
          <p:nvPr/>
        </p:nvGrpSpPr>
        <p:grpSpPr>
          <a:xfrm>
            <a:off x="8776933" y="2666658"/>
            <a:ext cx="492043" cy="492043"/>
            <a:chOff x="0" y="0"/>
            <a:chExt cx="812800" cy="812800"/>
          </a:xfrm>
        </p:grpSpPr>
        <p:sp>
          <p:nvSpPr>
            <p:cNvPr id="24" name="Freeform 9">
              <a:extLst>
                <a:ext uri="{FF2B5EF4-FFF2-40B4-BE49-F238E27FC236}">
                  <a16:creationId xmlns:a16="http://schemas.microsoft.com/office/drawing/2014/main" id="{D205D75C-9A3B-E417-3CAA-B141DBA670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363F"/>
            </a:solidFill>
          </p:spPr>
          <p:txBody>
            <a:bodyPr/>
            <a:lstStyle/>
            <a:p>
              <a:endParaRPr lang="vi-VN"/>
            </a:p>
          </p:txBody>
        </p:sp>
        <p:sp>
          <p:nvSpPr>
            <p:cNvPr id="25" name="TextBox 10">
              <a:extLst>
                <a:ext uri="{FF2B5EF4-FFF2-40B4-BE49-F238E27FC236}">
                  <a16:creationId xmlns:a16="http://schemas.microsoft.com/office/drawing/2014/main" id="{ABA4A791-EDEC-D172-F512-7DC13B20C21C}"/>
                </a:ext>
              </a:extLst>
            </p:cNvPr>
            <p:cNvSpPr txBox="1"/>
            <p:nvPr/>
          </p:nvSpPr>
          <p:spPr>
            <a:xfrm>
              <a:off x="76200" y="-19050"/>
              <a:ext cx="660400" cy="755650"/>
            </a:xfrm>
            <a:prstGeom prst="rect">
              <a:avLst/>
            </a:prstGeom>
          </p:spPr>
          <p:txBody>
            <a:bodyPr lIns="50800" tIns="50800" rIns="50800" bIns="50800" rtlCol="0" anchor="ctr"/>
            <a:lstStyle/>
            <a:p>
              <a:pPr algn="ctr">
                <a:lnSpc>
                  <a:spcPts val="3999"/>
                </a:lnSpc>
              </a:pPr>
              <a:endParaRPr/>
            </a:p>
          </p:txBody>
        </p:sp>
      </p:grpSp>
      <p:sp>
        <p:nvSpPr>
          <p:cNvPr id="26" name="TextBox 13">
            <a:extLst>
              <a:ext uri="{FF2B5EF4-FFF2-40B4-BE49-F238E27FC236}">
                <a16:creationId xmlns:a16="http://schemas.microsoft.com/office/drawing/2014/main" id="{1A6C008F-FAF8-976E-E614-0F5DDB785630}"/>
              </a:ext>
            </a:extLst>
          </p:cNvPr>
          <p:cNvSpPr txBox="1"/>
          <p:nvPr/>
        </p:nvSpPr>
        <p:spPr>
          <a:xfrm>
            <a:off x="9036809" y="3336199"/>
            <a:ext cx="6846351" cy="404919"/>
          </a:xfrm>
          <a:prstGeom prst="rect">
            <a:avLst/>
          </a:prstGeom>
        </p:spPr>
        <p:txBody>
          <a:bodyPr lIns="0" tIns="0" rIns="0" bIns="0" rtlCol="0" anchor="t">
            <a:spAutoFit/>
          </a:bodyPr>
          <a:lstStyle/>
          <a:p>
            <a:pPr algn="l">
              <a:lnSpc>
                <a:spcPts val="3500"/>
              </a:lnSpc>
            </a:pPr>
            <a:r>
              <a:rPr lang="en-US" sz="2500" b="1" spc="125" dirty="0" err="1">
                <a:solidFill>
                  <a:srgbClr val="000000"/>
                </a:solidFill>
                <a:latin typeface="Lato Bold"/>
                <a:ea typeface="Lato Bold"/>
                <a:cs typeface="Lato Bold"/>
                <a:sym typeface="Lato Bold"/>
              </a:rPr>
              <a:t>Sơ</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đồ</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thuật</a:t>
            </a:r>
            <a:r>
              <a:rPr lang="en-US" sz="2500" b="1" spc="125" dirty="0">
                <a:solidFill>
                  <a:srgbClr val="000000"/>
                </a:solidFill>
                <a:latin typeface="Lato Bold"/>
                <a:ea typeface="Lato Bold"/>
                <a:cs typeface="Lato Bold"/>
                <a:sym typeface="Lato Bold"/>
              </a:rPr>
              <a:t> </a:t>
            </a:r>
            <a:r>
              <a:rPr lang="en-US" sz="2500" b="1" spc="125" dirty="0" err="1">
                <a:solidFill>
                  <a:srgbClr val="000000"/>
                </a:solidFill>
                <a:latin typeface="Lato Bold"/>
                <a:ea typeface="Lato Bold"/>
                <a:cs typeface="Lato Bold"/>
                <a:sym typeface="Lato Bold"/>
              </a:rPr>
              <a:t>toán</a:t>
            </a:r>
            <a:r>
              <a:rPr lang="en-US" sz="2500" b="1" spc="125" dirty="0">
                <a:solidFill>
                  <a:srgbClr val="000000"/>
                </a:solidFill>
                <a:latin typeface="Lato Bold"/>
                <a:ea typeface="Lato Bold"/>
                <a:cs typeface="Lato Bold"/>
                <a:sym typeface="Lato Bold"/>
              </a:rPr>
              <a:t>: </a:t>
            </a:r>
          </a:p>
        </p:txBody>
      </p:sp>
      <p:pic>
        <p:nvPicPr>
          <p:cNvPr id="28" name="Picture 27">
            <a:extLst>
              <a:ext uri="{FF2B5EF4-FFF2-40B4-BE49-F238E27FC236}">
                <a16:creationId xmlns:a16="http://schemas.microsoft.com/office/drawing/2014/main" id="{CD074A97-BA78-B897-7BFC-08FE2E8F5705}"/>
              </a:ext>
            </a:extLst>
          </p:cNvPr>
          <p:cNvPicPr>
            <a:picLocks noChangeAspect="1"/>
          </p:cNvPicPr>
          <p:nvPr/>
        </p:nvPicPr>
        <p:blipFill>
          <a:blip r:embed="rId10"/>
          <a:stretch>
            <a:fillRect/>
          </a:stretch>
        </p:blipFill>
        <p:spPr>
          <a:xfrm>
            <a:off x="9338185" y="3792345"/>
            <a:ext cx="8058150" cy="6076950"/>
          </a:xfrm>
          <a:prstGeom prst="rect">
            <a:avLst/>
          </a:prstGeom>
        </p:spPr>
      </p:pic>
    </p:spTree>
    <p:extLst>
      <p:ext uri="{BB962C8B-B14F-4D97-AF65-F5344CB8AC3E}">
        <p14:creationId xmlns:p14="http://schemas.microsoft.com/office/powerpoint/2010/main" val="1778163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97C47A-B841-FEB5-CBCF-3A7F3D255D48}"/>
              </a:ext>
            </a:extLst>
          </p:cNvPr>
          <p:cNvPicPr>
            <a:picLocks noChangeAspect="1"/>
          </p:cNvPicPr>
          <p:nvPr/>
        </p:nvPicPr>
        <p:blipFill>
          <a:blip r:embed="rId2"/>
          <a:stretch>
            <a:fillRect/>
          </a:stretch>
        </p:blipFill>
        <p:spPr>
          <a:xfrm>
            <a:off x="1" y="3314700"/>
            <a:ext cx="7122060" cy="4495800"/>
          </a:xfrm>
          <a:prstGeom prst="rect">
            <a:avLst/>
          </a:prstGeom>
        </p:spPr>
      </p:pic>
      <p:sp>
        <p:nvSpPr>
          <p:cNvPr id="3" name="TextBox 20">
            <a:extLst>
              <a:ext uri="{FF2B5EF4-FFF2-40B4-BE49-F238E27FC236}">
                <a16:creationId xmlns:a16="http://schemas.microsoft.com/office/drawing/2014/main" id="{11EA60EA-0B1D-8A17-225D-86F1945C518D}"/>
              </a:ext>
            </a:extLst>
          </p:cNvPr>
          <p:cNvSpPr txBox="1"/>
          <p:nvPr/>
        </p:nvSpPr>
        <p:spPr>
          <a:xfrm>
            <a:off x="1028700" y="1143812"/>
            <a:ext cx="14897100" cy="1127232"/>
          </a:xfrm>
          <a:prstGeom prst="rect">
            <a:avLst/>
          </a:prstGeom>
        </p:spPr>
        <p:txBody>
          <a:bodyPr wrap="square"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03. </a:t>
            </a:r>
            <a:r>
              <a:rPr lang="vi-VN" sz="1800" kern="0" dirty="0">
                <a:solidFill>
                  <a:srgbClr val="040404"/>
                </a:solidFill>
                <a:effectLst/>
                <a:latin typeface="DejaVu Sans"/>
                <a:ea typeface="DejaVu Sans"/>
                <a:cs typeface="DejaVu Sans"/>
              </a:rPr>
              <a:t>.</a:t>
            </a:r>
            <a:r>
              <a:rPr lang="vi-VN" sz="1800"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PHÂN</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CỤM</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DỮ</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LIỆU</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VỚI</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GIẢI</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THUẬT</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K-MEANS SONG SONG TRÊN MÔ HÌNH MAPREDUCE</a:t>
            </a:r>
            <a:endParaRPr lang="en-US" sz="3200" b="1" dirty="0">
              <a:solidFill>
                <a:srgbClr val="546873"/>
              </a:solidFill>
              <a:latin typeface="Nunito Bold"/>
              <a:ea typeface="Nunito Bold"/>
              <a:cs typeface="Nunito Bold"/>
              <a:sym typeface="Nunito Bold"/>
            </a:endParaRPr>
          </a:p>
        </p:txBody>
      </p:sp>
      <p:sp>
        <p:nvSpPr>
          <p:cNvPr id="11" name="TextBox 10">
            <a:extLst>
              <a:ext uri="{FF2B5EF4-FFF2-40B4-BE49-F238E27FC236}">
                <a16:creationId xmlns:a16="http://schemas.microsoft.com/office/drawing/2014/main" id="{BD9C82F3-3F6C-B6D1-0B5A-7648CFC37D00}"/>
              </a:ext>
            </a:extLst>
          </p:cNvPr>
          <p:cNvSpPr txBox="1"/>
          <p:nvPr/>
        </p:nvSpPr>
        <p:spPr>
          <a:xfrm>
            <a:off x="6649358" y="3113468"/>
            <a:ext cx="11582400" cy="4898264"/>
          </a:xfrm>
          <a:prstGeom prst="rect">
            <a:avLst/>
          </a:prstGeom>
          <a:noFill/>
        </p:spPr>
        <p:txBody>
          <a:bodyPr wrap="square">
            <a:spAutoFit/>
          </a:bodyPr>
          <a:lstStyle/>
          <a:p>
            <a:pPr marL="182880"/>
            <a:r>
              <a:rPr lang="vi-VN" sz="2800" dirty="0">
                <a:solidFill>
                  <a:srgbClr val="040404"/>
                </a:solidFill>
                <a:effectLst/>
                <a:latin typeface="Fira Sans" panose="020B0503050000020004" pitchFamily="34" charset="0"/>
                <a:ea typeface="DejaVu Sans"/>
                <a:cs typeface="DejaVu Sans"/>
              </a:rPr>
              <a:t>Giải thuật K-Means dựa trên mô hình MapReduce làm việc như </a:t>
            </a:r>
            <a:r>
              <a:rPr lang="vi-VN" sz="2800" spc="-20" dirty="0">
                <a:solidFill>
                  <a:srgbClr val="040404"/>
                </a:solidFill>
                <a:effectLst/>
                <a:latin typeface="Fira Sans" panose="020B0503050000020004" pitchFamily="34" charset="0"/>
                <a:ea typeface="DejaVu Sans"/>
                <a:cs typeface="DejaVu Sans"/>
              </a:rPr>
              <a:t>sau:</a:t>
            </a:r>
            <a:endParaRPr lang="vi-VN" sz="2800" dirty="0">
              <a:effectLst/>
              <a:latin typeface="Fira Sans" panose="020B0503050000020004" pitchFamily="34" charset="0"/>
              <a:ea typeface="DejaVu Sans"/>
              <a:cs typeface="DejaVu Sans"/>
            </a:endParaRP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Fira Sans" panose="020B0503050000020004" pitchFamily="34" charset="0"/>
                <a:ea typeface="Times New Roman" panose="02020603050405020304" pitchFamily="18" charset="0"/>
              </a:rPr>
              <a:t>Bước 1: Giai đoạn đầu là tiền xử lý tài liệu. Chia tập tài liệu D thành m</a:t>
            </a:r>
            <a:r>
              <a:rPr lang="vi-VN" sz="2400" spc="200" dirty="0">
                <a:solidFill>
                  <a:srgbClr val="040404"/>
                </a:solidFill>
                <a:effectLst/>
                <a:latin typeface="Fira Sans" panose="020B0503050000020004" pitchFamily="34" charset="0"/>
                <a:ea typeface="Times New Roman" panose="02020603050405020304" pitchFamily="18" charset="0"/>
              </a:rPr>
              <a:t> </a:t>
            </a:r>
            <a:r>
              <a:rPr lang="vi-VN" sz="2400" spc="0" dirty="0">
                <a:solidFill>
                  <a:srgbClr val="040404"/>
                </a:solidFill>
                <a:effectLst/>
                <a:latin typeface="Fira Sans" panose="020B0503050000020004" pitchFamily="34" charset="0"/>
                <a:ea typeface="Times New Roman" panose="02020603050405020304" pitchFamily="18" charset="0"/>
              </a:rPr>
              <a:t>tập con. </a:t>
            </a: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dirty="0">
                <a:solidFill>
                  <a:srgbClr val="040404"/>
                </a:solidFill>
                <a:latin typeface="Fira Sans" panose="020B0503050000020004" pitchFamily="34" charset="0"/>
                <a:ea typeface="Times New Roman" panose="02020603050405020304" pitchFamily="18" charset="0"/>
              </a:rPr>
              <a:t>+ Đ</a:t>
            </a:r>
            <a:r>
              <a:rPr lang="vi-VN" sz="2400" spc="0" dirty="0">
                <a:solidFill>
                  <a:srgbClr val="040404"/>
                </a:solidFill>
                <a:effectLst/>
                <a:latin typeface="Fira Sans" panose="020B0503050000020004" pitchFamily="34" charset="0"/>
                <a:ea typeface="Times New Roman" panose="02020603050405020304" pitchFamily="18" charset="0"/>
              </a:rPr>
              <a:t>ầu tiên là</a:t>
            </a:r>
            <a:r>
              <a:rPr lang="vi-VN" sz="2400" spc="200" dirty="0">
                <a:solidFill>
                  <a:srgbClr val="040404"/>
                </a:solidFill>
                <a:effectLst/>
                <a:latin typeface="Fira Sans" panose="020B0503050000020004" pitchFamily="34" charset="0"/>
                <a:ea typeface="Times New Roman" panose="02020603050405020304" pitchFamily="18" charset="0"/>
              </a:rPr>
              <a:t> </a:t>
            </a:r>
            <a:r>
              <a:rPr lang="vi-VN" sz="2400" spc="0" dirty="0">
                <a:solidFill>
                  <a:srgbClr val="040404"/>
                </a:solidFill>
                <a:effectLst/>
                <a:latin typeface="Fira Sans" panose="020B0503050000020004" pitchFamily="34" charset="0"/>
                <a:ea typeface="Times New Roman" panose="02020603050405020304" pitchFamily="18" charset="0"/>
              </a:rPr>
              <a:t>phải tính toán các tham số cho bước tiếp theo như đếm từ, tính TF,.., </a:t>
            </a: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Fira Sans" panose="020B0503050000020004" pitchFamily="34" charset="0"/>
                <a:ea typeface="Times New Roman" panose="02020603050405020304" pitchFamily="18" charset="0"/>
              </a:rPr>
              <a:t>+ </a:t>
            </a:r>
            <a:r>
              <a:rPr lang="vi-VN" sz="2400" dirty="0">
                <a:solidFill>
                  <a:srgbClr val="040404"/>
                </a:solidFill>
                <a:latin typeface="Fira Sans" panose="020B0503050000020004" pitchFamily="34" charset="0"/>
                <a:ea typeface="Times New Roman" panose="02020603050405020304" pitchFamily="18" charset="0"/>
              </a:rPr>
              <a:t>T</a:t>
            </a:r>
            <a:r>
              <a:rPr lang="vi-VN" sz="2400" spc="0" dirty="0">
                <a:solidFill>
                  <a:srgbClr val="040404"/>
                </a:solidFill>
                <a:effectLst/>
                <a:latin typeface="Fira Sans" panose="020B0503050000020004" pitchFamily="34" charset="0"/>
                <a:ea typeface="Times New Roman" panose="02020603050405020304" pitchFamily="18" charset="0"/>
              </a:rPr>
              <a:t>iếp theo là tính TFIDF (con số thể hiện mức độ quan trọng của từ trong một tài liệu trên tập các tài liệu) của mỗi tài liệu. </a:t>
            </a: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endParaRPr lang="vi-VN" sz="2400" dirty="0">
              <a:solidFill>
                <a:srgbClr val="040404"/>
              </a:solidFill>
              <a:latin typeface="Fira Sans" panose="020B0503050000020004" pitchFamily="34" charset="0"/>
              <a:ea typeface="Times New Roman" panose="02020603050405020304" pitchFamily="18" charset="0"/>
            </a:endParaRP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Fira Sans" panose="020B0503050000020004" pitchFamily="34" charset="0"/>
                <a:ea typeface="Times New Roman" panose="02020603050405020304" pitchFamily="18" charset="0"/>
              </a:rPr>
              <a:t>Bước 2: Giai đoạn thứ hai là hàm map, đọc dữ liệu đầu vào và tính</a:t>
            </a:r>
            <a:r>
              <a:rPr lang="vi-VN" sz="2400" spc="200" dirty="0">
                <a:solidFill>
                  <a:srgbClr val="040404"/>
                </a:solidFill>
                <a:effectLst/>
                <a:latin typeface="Fira Sans" panose="020B0503050000020004" pitchFamily="34" charset="0"/>
                <a:ea typeface="Times New Roman" panose="02020603050405020304" pitchFamily="18" charset="0"/>
              </a:rPr>
              <a:t> </a:t>
            </a:r>
            <a:r>
              <a:rPr lang="vi-VN" sz="2400" spc="0" dirty="0">
                <a:solidFill>
                  <a:srgbClr val="040404"/>
                </a:solidFill>
                <a:effectLst/>
                <a:latin typeface="Fira Sans" panose="020B0503050000020004" pitchFamily="34" charset="0"/>
                <a:ea typeface="Times New Roman" panose="02020603050405020304" pitchFamily="18" charset="0"/>
              </a:rPr>
              <a:t>khoảng cách tới mỗi tâm. Với mỗi tài liệu, nó tạo ra cặp. </a:t>
            </a:r>
            <a:endParaRPr lang="vi-VN" sz="2400" spc="0" dirty="0">
              <a:effectLst/>
              <a:latin typeface="Fira Sans" panose="020B0503050000020004" pitchFamily="34" charset="0"/>
              <a:ea typeface="Times New Roman" panose="02020603050405020304" pitchFamily="18" charset="0"/>
            </a:endParaRPr>
          </a:p>
        </p:txBody>
      </p:sp>
    </p:spTree>
    <p:extLst>
      <p:ext uri="{BB962C8B-B14F-4D97-AF65-F5344CB8AC3E}">
        <p14:creationId xmlns:p14="http://schemas.microsoft.com/office/powerpoint/2010/main" val="359438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a:extLst>
            <a:ext uri="{FF2B5EF4-FFF2-40B4-BE49-F238E27FC236}">
              <a16:creationId xmlns:a16="http://schemas.microsoft.com/office/drawing/2014/main" id="{027D8B44-8269-4301-B09C-602B6B799F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C00E2F3-E1B7-9809-4145-2F6EDF938E4B}"/>
              </a:ext>
            </a:extLst>
          </p:cNvPr>
          <p:cNvPicPr>
            <a:picLocks noChangeAspect="1"/>
          </p:cNvPicPr>
          <p:nvPr/>
        </p:nvPicPr>
        <p:blipFill>
          <a:blip r:embed="rId2"/>
          <a:stretch>
            <a:fillRect/>
          </a:stretch>
        </p:blipFill>
        <p:spPr>
          <a:xfrm>
            <a:off x="1" y="3314700"/>
            <a:ext cx="7122060" cy="4495800"/>
          </a:xfrm>
          <a:prstGeom prst="rect">
            <a:avLst/>
          </a:prstGeom>
        </p:spPr>
      </p:pic>
      <p:sp>
        <p:nvSpPr>
          <p:cNvPr id="3" name="TextBox 20">
            <a:extLst>
              <a:ext uri="{FF2B5EF4-FFF2-40B4-BE49-F238E27FC236}">
                <a16:creationId xmlns:a16="http://schemas.microsoft.com/office/drawing/2014/main" id="{A9FD53D5-174D-0DE3-4FF4-E6F371788406}"/>
              </a:ext>
            </a:extLst>
          </p:cNvPr>
          <p:cNvSpPr txBox="1"/>
          <p:nvPr/>
        </p:nvSpPr>
        <p:spPr>
          <a:xfrm>
            <a:off x="1028700" y="1143812"/>
            <a:ext cx="14897100" cy="1127232"/>
          </a:xfrm>
          <a:prstGeom prst="rect">
            <a:avLst/>
          </a:prstGeom>
        </p:spPr>
        <p:txBody>
          <a:bodyPr wrap="square"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03. </a:t>
            </a:r>
            <a:r>
              <a:rPr lang="vi-VN" sz="1800" kern="0" dirty="0">
                <a:solidFill>
                  <a:srgbClr val="040404"/>
                </a:solidFill>
                <a:effectLst/>
                <a:latin typeface="DejaVu Sans"/>
                <a:ea typeface="DejaVu Sans"/>
                <a:cs typeface="DejaVu Sans"/>
              </a:rPr>
              <a:t>.</a:t>
            </a:r>
            <a:r>
              <a:rPr lang="vi-VN" sz="1800"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PHÂN</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CỤM</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DỮ</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LIỆU</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VỚI</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GIẢI</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THUẬT</a:t>
            </a:r>
            <a:r>
              <a:rPr lang="vi-VN" sz="3200" b="1" kern="0" spc="-25" dirty="0">
                <a:solidFill>
                  <a:srgbClr val="040404"/>
                </a:solidFill>
                <a:effectLst/>
                <a:latin typeface="DejaVu Sans"/>
                <a:ea typeface="DejaVu Sans"/>
                <a:cs typeface="DejaVu Sans"/>
              </a:rPr>
              <a:t> </a:t>
            </a:r>
            <a:r>
              <a:rPr lang="vi-VN" sz="3200" b="1" kern="0" dirty="0">
                <a:solidFill>
                  <a:srgbClr val="040404"/>
                </a:solidFill>
                <a:effectLst/>
                <a:latin typeface="DejaVu Sans"/>
                <a:ea typeface="DejaVu Sans"/>
                <a:cs typeface="DejaVu Sans"/>
              </a:rPr>
              <a:t>K-MEANS SONG SONG TRÊN MÔ HÌNH MAPREDUCE</a:t>
            </a:r>
            <a:endParaRPr lang="en-US" sz="3200" b="1" dirty="0">
              <a:solidFill>
                <a:srgbClr val="546873"/>
              </a:solidFill>
              <a:latin typeface="Nunito Bold"/>
              <a:ea typeface="Nunito Bold"/>
              <a:cs typeface="Nunito Bold"/>
              <a:sym typeface="Nunito Bold"/>
            </a:endParaRPr>
          </a:p>
        </p:txBody>
      </p:sp>
      <p:sp>
        <p:nvSpPr>
          <p:cNvPr id="11" name="TextBox 10">
            <a:extLst>
              <a:ext uri="{FF2B5EF4-FFF2-40B4-BE49-F238E27FC236}">
                <a16:creationId xmlns:a16="http://schemas.microsoft.com/office/drawing/2014/main" id="{90A6D38E-A9C7-3296-53F9-336BB070F626}"/>
              </a:ext>
            </a:extLst>
          </p:cNvPr>
          <p:cNvSpPr txBox="1"/>
          <p:nvPr/>
        </p:nvSpPr>
        <p:spPr>
          <a:xfrm>
            <a:off x="6400800" y="2733460"/>
            <a:ext cx="11582400" cy="5658280"/>
          </a:xfrm>
          <a:prstGeom prst="rect">
            <a:avLst/>
          </a:prstGeom>
          <a:noFill/>
        </p:spPr>
        <p:txBody>
          <a:bodyPr wrap="square">
            <a:spAutoFit/>
          </a:bodyPr>
          <a:lstStyle/>
          <a:p>
            <a:pPr marL="182880">
              <a:lnSpc>
                <a:spcPct val="150000"/>
              </a:lnSpc>
            </a:pPr>
            <a:r>
              <a:rPr lang="vi-VN" sz="2800" dirty="0">
                <a:solidFill>
                  <a:srgbClr val="040404"/>
                </a:solidFill>
                <a:effectLst/>
                <a:latin typeface="Fira Sans" panose="020B0503050000020004" pitchFamily="34" charset="0"/>
                <a:ea typeface="DejaVu Sans"/>
                <a:cs typeface="DejaVu Sans"/>
              </a:rPr>
              <a:t>Giải thuật K-Means dựa trên mô hình MapReduce làm việc như </a:t>
            </a:r>
            <a:r>
              <a:rPr lang="vi-VN" sz="2800" spc="-20" dirty="0">
                <a:solidFill>
                  <a:srgbClr val="040404"/>
                </a:solidFill>
                <a:effectLst/>
                <a:latin typeface="Fira Sans" panose="020B0503050000020004" pitchFamily="34" charset="0"/>
                <a:ea typeface="DejaVu Sans"/>
                <a:cs typeface="DejaVu Sans"/>
              </a:rPr>
              <a:t>sau:</a:t>
            </a:r>
            <a:endParaRPr lang="vi-VN" sz="2800" dirty="0">
              <a:effectLst/>
              <a:latin typeface="Fira Sans" panose="020B0503050000020004" pitchFamily="34" charset="0"/>
              <a:ea typeface="DejaVu Sans"/>
              <a:cs typeface="DejaVu Sans"/>
            </a:endParaRPr>
          </a:p>
          <a:p>
            <a:pPr marL="342900" marR="187325"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mj-lt"/>
                <a:ea typeface="Times New Roman" panose="02020603050405020304" pitchFamily="18" charset="0"/>
              </a:rPr>
              <a:t>Bước 3: Giai đoạn thứ 3 là hàm reduce, hàm này tính tọa độ mới cho tâm các cụm. Dữ liệu đầu ra này được ghi vào tập tin của cụm bao gồm: số</a:t>
            </a:r>
            <a:r>
              <a:rPr lang="vi-VN" sz="2400" spc="400" dirty="0">
                <a:solidFill>
                  <a:srgbClr val="040404"/>
                </a:solidFill>
                <a:effectLst/>
                <a:latin typeface="+mj-lt"/>
                <a:ea typeface="Times New Roman" panose="02020603050405020304" pitchFamily="18" charset="0"/>
              </a:rPr>
              <a:t> </a:t>
            </a:r>
            <a:r>
              <a:rPr lang="vi-VN" sz="2400" spc="0" dirty="0">
                <a:solidFill>
                  <a:srgbClr val="040404"/>
                </a:solidFill>
                <a:effectLst/>
                <a:latin typeface="+mj-lt"/>
                <a:ea typeface="Times New Roman" panose="02020603050405020304" pitchFamily="18" charset="0"/>
              </a:rPr>
              <a:t>lần lặp, id cụm, các tọa độ của tâm cụm, kích thước của cụm.</a:t>
            </a:r>
            <a:endParaRPr lang="vi-VN" sz="2400" spc="0" dirty="0">
              <a:effectLst/>
              <a:latin typeface="+mj-lt"/>
              <a:ea typeface="Times New Roman" panose="02020603050405020304" pitchFamily="18" charset="0"/>
            </a:endParaRPr>
          </a:p>
          <a:p>
            <a:pPr marL="342900" marR="186690"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mj-lt"/>
                <a:ea typeface="Times New Roman" panose="02020603050405020304" pitchFamily="18" charset="0"/>
              </a:rPr>
              <a:t>Bước 4: Cuối cùng các tọa độ của cụm mới được so sánh với các tọa độ ban đầu. Nếu hàm điều kiện hội tụ thì chương trình chuyển sang bước 5</a:t>
            </a:r>
            <a:r>
              <a:rPr lang="vi-VN" sz="2400" spc="200" dirty="0">
                <a:solidFill>
                  <a:srgbClr val="040404"/>
                </a:solidFill>
                <a:effectLst/>
                <a:latin typeface="+mj-lt"/>
                <a:ea typeface="Times New Roman" panose="02020603050405020304" pitchFamily="18" charset="0"/>
              </a:rPr>
              <a:t> </a:t>
            </a:r>
            <a:r>
              <a:rPr lang="vi-VN" sz="2400" spc="0" dirty="0">
                <a:solidFill>
                  <a:srgbClr val="040404"/>
                </a:solidFill>
                <a:effectLst/>
                <a:latin typeface="+mj-lt"/>
                <a:ea typeface="Times New Roman" panose="02020603050405020304" pitchFamily="18" charset="0"/>
              </a:rPr>
              <a:t>và ta tìm được các cụm. Nếu không, sử dụng các tâm của cụm mới thực hiện và lặp lại từ bước 2 đến bước 4.</a:t>
            </a:r>
            <a:endParaRPr lang="vi-VN" sz="2400" spc="0" dirty="0">
              <a:effectLst/>
              <a:latin typeface="+mj-lt"/>
              <a:ea typeface="Times New Roman" panose="02020603050405020304" pitchFamily="18" charset="0"/>
            </a:endParaRPr>
          </a:p>
          <a:p>
            <a:pPr marL="342900" marR="184785" lvl="0" indent="-342900" algn="just">
              <a:lnSpc>
                <a:spcPct val="150000"/>
              </a:lnSpc>
              <a:spcAft>
                <a:spcPts val="0"/>
              </a:spcAft>
              <a:buClr>
                <a:srgbClr val="040404"/>
              </a:buClr>
              <a:buSzPts val="850"/>
              <a:buFont typeface="Times New Roman" panose="02020603050405020304" pitchFamily="18" charset="0"/>
              <a:buChar char="-"/>
              <a:tabLst>
                <a:tab pos="460375" algn="l"/>
                <a:tab pos="461645" algn="l"/>
              </a:tabLst>
            </a:pPr>
            <a:r>
              <a:rPr lang="vi-VN" sz="2400" spc="0" dirty="0">
                <a:solidFill>
                  <a:srgbClr val="040404"/>
                </a:solidFill>
                <a:effectLst/>
                <a:latin typeface="+mj-lt"/>
                <a:ea typeface="Times New Roman" panose="02020603050405020304" pitchFamily="18" charset="0"/>
              </a:rPr>
              <a:t>Bước 5: Lấy các tâm cụm từ JOB 1. Tính khoảng cách từ từng điểm đến từng tâm cụm, dựa vào khoảng cách ngắn nhất phân cụm điểm đó. In ra kết quả các tâm cụm và các điểm thuộc từng cụm.</a:t>
            </a:r>
            <a:endParaRPr lang="vi-VN" sz="2400" spc="0" dirty="0">
              <a:effectLst/>
              <a:latin typeface="+mj-lt"/>
              <a:ea typeface="Times New Roman" panose="02020603050405020304" pitchFamily="18" charset="0"/>
            </a:endParaRPr>
          </a:p>
        </p:txBody>
      </p:sp>
    </p:spTree>
    <p:extLst>
      <p:ext uri="{BB962C8B-B14F-4D97-AF65-F5344CB8AC3E}">
        <p14:creationId xmlns:p14="http://schemas.microsoft.com/office/powerpoint/2010/main" val="416799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a:extLst>
            <a:ext uri="{FF2B5EF4-FFF2-40B4-BE49-F238E27FC236}">
              <a16:creationId xmlns:a16="http://schemas.microsoft.com/office/drawing/2014/main" id="{2FCCC6D1-7619-ED64-9293-75DDA37D04FB}"/>
            </a:ext>
          </a:extLst>
        </p:cNvPr>
        <p:cNvGrpSpPr/>
        <p:nvPr/>
      </p:nvGrpSpPr>
      <p:grpSpPr>
        <a:xfrm>
          <a:off x="0" y="0"/>
          <a:ext cx="0" cy="0"/>
          <a:chOff x="0" y="0"/>
          <a:chExt cx="0" cy="0"/>
        </a:xfrm>
      </p:grpSpPr>
      <p:sp>
        <p:nvSpPr>
          <p:cNvPr id="3" name="TextBox 20">
            <a:extLst>
              <a:ext uri="{FF2B5EF4-FFF2-40B4-BE49-F238E27FC236}">
                <a16:creationId xmlns:a16="http://schemas.microsoft.com/office/drawing/2014/main" id="{344E93BE-5F93-4657-04ED-9EE33C415BE2}"/>
              </a:ext>
            </a:extLst>
          </p:cNvPr>
          <p:cNvSpPr txBox="1"/>
          <p:nvPr/>
        </p:nvSpPr>
        <p:spPr>
          <a:xfrm>
            <a:off x="1028700" y="1143812"/>
            <a:ext cx="14897100" cy="579454"/>
          </a:xfrm>
          <a:prstGeom prst="rect">
            <a:avLst/>
          </a:prstGeom>
        </p:spPr>
        <p:txBody>
          <a:bodyPr wrap="square"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04. </a:t>
            </a:r>
            <a:r>
              <a:rPr lang="vi-VN" sz="1800" kern="0" dirty="0">
                <a:solidFill>
                  <a:srgbClr val="040404"/>
                </a:solidFill>
                <a:effectLst/>
                <a:latin typeface="DejaVu Sans"/>
                <a:ea typeface="DejaVu Sans"/>
                <a:cs typeface="DejaVu Sans"/>
              </a:rPr>
              <a:t>.</a:t>
            </a:r>
            <a:r>
              <a:rPr lang="vi-VN" sz="1800" kern="0" spc="-25" dirty="0">
                <a:solidFill>
                  <a:srgbClr val="040404"/>
                </a:solidFill>
                <a:effectLst/>
                <a:latin typeface="DejaVu Sans"/>
                <a:ea typeface="DejaVu Sans"/>
                <a:cs typeface="DejaVu Sans"/>
              </a:rPr>
              <a:t> </a:t>
            </a:r>
            <a:r>
              <a:rPr lang="vi-VN" sz="4000" b="1" kern="0" spc="-25" dirty="0">
                <a:solidFill>
                  <a:srgbClr val="040404"/>
                </a:solidFill>
                <a:latin typeface="DejaVu Sans"/>
                <a:ea typeface="DejaVu Sans"/>
                <a:cs typeface="DejaVu Sans"/>
              </a:rPr>
              <a:t>THỰC </a:t>
            </a:r>
            <a:r>
              <a:rPr lang="en-US" sz="4000" b="1" kern="0" spc="-25" dirty="0">
                <a:solidFill>
                  <a:srgbClr val="040404"/>
                </a:solidFill>
                <a:latin typeface="DejaVu Sans"/>
                <a:ea typeface="DejaVu Sans"/>
                <a:cs typeface="DejaVu Sans"/>
              </a:rPr>
              <a:t>NGHIỆM</a:t>
            </a:r>
            <a:endParaRPr lang="en-US" sz="3200" b="1" dirty="0">
              <a:solidFill>
                <a:srgbClr val="546873"/>
              </a:solidFill>
              <a:latin typeface="Nunito Bold"/>
              <a:ea typeface="Nunito Bold"/>
              <a:cs typeface="Nunito Bold"/>
              <a:sym typeface="Nunito Bold"/>
            </a:endParaRPr>
          </a:p>
        </p:txBody>
      </p:sp>
      <p:sp>
        <p:nvSpPr>
          <p:cNvPr id="2" name="Rectangle 1"/>
          <p:cNvSpPr/>
          <p:nvPr/>
        </p:nvSpPr>
        <p:spPr>
          <a:xfrm>
            <a:off x="1028700" y="1723266"/>
            <a:ext cx="9144000" cy="5601533"/>
          </a:xfrm>
          <a:prstGeom prst="rect">
            <a:avLst/>
          </a:prstGeom>
        </p:spPr>
        <p:txBody>
          <a:bodyPr>
            <a:spAutoFit/>
          </a:bodyPr>
          <a:lstStyle/>
          <a:p>
            <a:r>
              <a:rPr lang="vi-VN" sz="2000" dirty="0"/>
              <a:t>Bước 1: Tạo file chứa dữ liệu</a:t>
            </a:r>
          </a:p>
          <a:p>
            <a:r>
              <a:rPr lang="vi-VN" sz="2000" dirty="0"/>
              <a:t>Tạo file data-kmeans.txt với nội dung bao gồm:</a:t>
            </a:r>
          </a:p>
          <a:p>
            <a:r>
              <a:rPr lang="vi-VN" sz="2000" dirty="0"/>
              <a:t>Cột 1: popularity là độ phổ biến của chiếc điện thoại (Trong khoảng từ 1 đến 1224)</a:t>
            </a:r>
          </a:p>
          <a:p>
            <a:r>
              <a:rPr lang="vi-VN" sz="2000" dirty="0"/>
              <a:t>Cột 2: best_price là giá tiền tốt nhất cho một chiếc điện thoại ứng với độ phổ biến</a:t>
            </a:r>
          </a:p>
          <a:p>
            <a:r>
              <a:rPr lang="vi-VN" sz="2000" dirty="0"/>
              <a:t>Bước 2: Tạo các class </a:t>
            </a:r>
            <a:r>
              <a:rPr lang="vi-VN" sz="2000" b="1" dirty="0"/>
              <a:t>Kmapper, Kreducer, Kreducer, PointWritable, Main</a:t>
            </a:r>
            <a:endParaRPr lang="vi-VN" sz="2000" dirty="0"/>
          </a:p>
          <a:p>
            <a:r>
              <a:rPr lang="vi-VN" sz="2000" dirty="0"/>
              <a:t>xử lý nhiệm vụ phân cụm K-means </a:t>
            </a:r>
          </a:p>
          <a:p>
            <a:r>
              <a:rPr lang="vi-VN" sz="2000" dirty="0"/>
              <a:t>Double click vào project KmeansMapReduce, chuột phải vào src và chọn New &gt; Class</a:t>
            </a:r>
          </a:p>
          <a:p>
            <a:r>
              <a:rPr lang="vi-VN" sz="2000" dirty="0"/>
              <a:t>Bước 3: Tạo file jar</a:t>
            </a:r>
          </a:p>
          <a:p>
            <a:r>
              <a:rPr lang="vi-VN" sz="2000" dirty="0"/>
              <a:t>Bước 4: Thử nghiệm trên file data-kmean.txt</a:t>
            </a:r>
          </a:p>
          <a:p>
            <a:r>
              <a:rPr lang="vi-VN" sz="2000" dirty="0"/>
              <a:t>Thử nghiệm trên file dữ liệu data-kmean.txt đã tạo ở trên, và kết quả thu được lưu tại result.txt trong thư mục k-output. Chạy lệnh:</a:t>
            </a:r>
          </a:p>
          <a:p>
            <a:r>
              <a:rPr lang="vi-VN" sz="2000" dirty="0"/>
              <a:t>hadoop jar C:\jar\KMeans2.jar -Din /k-input1/data-kmean.txt -Dlines 30 - Dresult result.txt -Dmaxloop 5 -Dk 3 -Dthresh 0.0001 -DNumReduceTask</a:t>
            </a:r>
          </a:p>
          <a:p>
            <a:r>
              <a:rPr lang="vi-VN" sz="2000" dirty="0"/>
              <a:t>2 -Dout /k-output3</a:t>
            </a:r>
          </a:p>
          <a:p>
            <a:endParaRPr lang="vi-VN" dirty="0"/>
          </a:p>
        </p:txBody>
      </p:sp>
      <p:pic>
        <p:nvPicPr>
          <p:cNvPr id="5" name="Picture 4"/>
          <p:cNvPicPr/>
          <p:nvPr/>
        </p:nvPicPr>
        <p:blipFill>
          <a:blip r:embed="rId2"/>
          <a:stretch>
            <a:fillRect/>
          </a:stretch>
        </p:blipFill>
        <p:spPr>
          <a:xfrm>
            <a:off x="10294488" y="1433539"/>
            <a:ext cx="7662913" cy="3886200"/>
          </a:xfrm>
          <a:prstGeom prst="rect">
            <a:avLst/>
          </a:prstGeom>
        </p:spPr>
      </p:pic>
      <p:pic>
        <p:nvPicPr>
          <p:cNvPr id="6" name="Picture 5"/>
          <p:cNvPicPr>
            <a:picLocks noChangeAspect="1"/>
          </p:cNvPicPr>
          <p:nvPr/>
        </p:nvPicPr>
        <p:blipFill>
          <a:blip r:embed="rId3"/>
          <a:stretch>
            <a:fillRect/>
          </a:stretch>
        </p:blipFill>
        <p:spPr>
          <a:xfrm>
            <a:off x="10270935" y="5524500"/>
            <a:ext cx="7662913" cy="3706458"/>
          </a:xfrm>
          <a:prstGeom prst="rect">
            <a:avLst/>
          </a:prstGeom>
        </p:spPr>
      </p:pic>
      <p:pic>
        <p:nvPicPr>
          <p:cNvPr id="7" name="Picture 6"/>
          <p:cNvPicPr>
            <a:picLocks noChangeAspect="1"/>
          </p:cNvPicPr>
          <p:nvPr/>
        </p:nvPicPr>
        <p:blipFill>
          <a:blip r:embed="rId4"/>
          <a:stretch>
            <a:fillRect/>
          </a:stretch>
        </p:blipFill>
        <p:spPr>
          <a:xfrm>
            <a:off x="408018" y="7324799"/>
            <a:ext cx="5259053" cy="2588848"/>
          </a:xfrm>
          <a:prstGeom prst="rect">
            <a:avLst/>
          </a:prstGeom>
        </p:spPr>
      </p:pic>
      <p:pic>
        <p:nvPicPr>
          <p:cNvPr id="8" name="Picture 7"/>
          <p:cNvPicPr>
            <a:picLocks noChangeAspect="1"/>
          </p:cNvPicPr>
          <p:nvPr/>
        </p:nvPicPr>
        <p:blipFill>
          <a:blip r:embed="rId5"/>
          <a:stretch>
            <a:fillRect/>
          </a:stretch>
        </p:blipFill>
        <p:spPr>
          <a:xfrm>
            <a:off x="5667071" y="7334214"/>
            <a:ext cx="4603864" cy="2570018"/>
          </a:xfrm>
          <a:prstGeom prst="rect">
            <a:avLst/>
          </a:prstGeom>
        </p:spPr>
      </p:pic>
    </p:spTree>
    <p:extLst>
      <p:ext uri="{BB962C8B-B14F-4D97-AF65-F5344CB8AC3E}">
        <p14:creationId xmlns:p14="http://schemas.microsoft.com/office/powerpoint/2010/main" val="333562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a:extLst>
            <a:ext uri="{FF2B5EF4-FFF2-40B4-BE49-F238E27FC236}">
              <a16:creationId xmlns:a16="http://schemas.microsoft.com/office/drawing/2014/main" id="{3CCFEEC9-134B-23C2-FE1A-CCF1E244A71F}"/>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8B549332-1A56-28C8-1514-2814557AE39D}"/>
              </a:ext>
            </a:extLst>
          </p:cNvPr>
          <p:cNvGrpSpPr/>
          <p:nvPr/>
        </p:nvGrpSpPr>
        <p:grpSpPr>
          <a:xfrm>
            <a:off x="0" y="9619329"/>
            <a:ext cx="18288000" cy="667671"/>
            <a:chOff x="0" y="0"/>
            <a:chExt cx="4816593" cy="175847"/>
          </a:xfrm>
        </p:grpSpPr>
        <p:sp>
          <p:nvSpPr>
            <p:cNvPr id="5" name="Freeform 5">
              <a:extLst>
                <a:ext uri="{FF2B5EF4-FFF2-40B4-BE49-F238E27FC236}">
                  <a16:creationId xmlns:a16="http://schemas.microsoft.com/office/drawing/2014/main" id="{B51F8FEB-137A-93A0-511D-87085577321B}"/>
                </a:ext>
              </a:extLst>
            </p:cNvPr>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txBody>
            <a:bodyPr/>
            <a:lstStyle/>
            <a:p>
              <a:endParaRPr lang="vi-VN"/>
            </a:p>
          </p:txBody>
        </p:sp>
        <p:sp>
          <p:nvSpPr>
            <p:cNvPr id="6" name="TextBox 6">
              <a:extLst>
                <a:ext uri="{FF2B5EF4-FFF2-40B4-BE49-F238E27FC236}">
                  <a16:creationId xmlns:a16="http://schemas.microsoft.com/office/drawing/2014/main" id="{4120E88E-4232-E42E-C566-79CD3DE74410}"/>
                </a:ext>
              </a:extLst>
            </p:cNvPr>
            <p:cNvSpPr txBox="1"/>
            <p:nvPr/>
          </p:nvSpPr>
          <p:spPr>
            <a:xfrm>
              <a:off x="0" y="-38100"/>
              <a:ext cx="4816593" cy="213947"/>
            </a:xfrm>
            <a:prstGeom prst="rect">
              <a:avLst/>
            </a:prstGeom>
          </p:spPr>
          <p:txBody>
            <a:bodyPr lIns="50800" tIns="50800" rIns="50800" bIns="50800" rtlCol="0" anchor="ctr"/>
            <a:lstStyle/>
            <a:p>
              <a:pPr algn="ctr">
                <a:lnSpc>
                  <a:spcPts val="3165"/>
                </a:lnSpc>
              </a:pPr>
              <a:endParaRPr/>
            </a:p>
          </p:txBody>
        </p:sp>
      </p:grpSp>
      <p:sp>
        <p:nvSpPr>
          <p:cNvPr id="8" name="TextBox 8">
            <a:extLst>
              <a:ext uri="{FF2B5EF4-FFF2-40B4-BE49-F238E27FC236}">
                <a16:creationId xmlns:a16="http://schemas.microsoft.com/office/drawing/2014/main" id="{15CDC1AF-4137-B165-C709-E8B16E381B9A}"/>
              </a:ext>
            </a:extLst>
          </p:cNvPr>
          <p:cNvSpPr txBox="1"/>
          <p:nvPr/>
        </p:nvSpPr>
        <p:spPr>
          <a:xfrm>
            <a:off x="533400" y="3123707"/>
            <a:ext cx="8834590" cy="4852610"/>
          </a:xfrm>
          <a:prstGeom prst="rect">
            <a:avLst/>
          </a:prstGeom>
        </p:spPr>
        <p:txBody>
          <a:bodyPr wrap="square" lIns="0" tIns="0" rIns="0" bIns="0" rtlCol="0" anchor="t">
            <a:spAutoFit/>
          </a:bodyPr>
          <a:lstStyle/>
          <a:p>
            <a:pPr marL="182880" marR="182245" indent="278765" algn="just">
              <a:lnSpc>
                <a:spcPct val="115000"/>
              </a:lnSpc>
              <a:spcAft>
                <a:spcPts val="0"/>
              </a:spcAft>
            </a:pPr>
            <a:r>
              <a:rPr lang="vi-VN" sz="2400" dirty="0">
                <a:effectLst/>
                <a:latin typeface="Fira Sans" panose="020B0503050000020004" pitchFamily="34" charset="0"/>
                <a:ea typeface="DejaVu Sans"/>
                <a:cs typeface="DejaVu Sans"/>
              </a:rPr>
              <a:t>Trong bài tập lớn này, tìm hiểu và trình bày về kỹ thuật</a:t>
            </a:r>
            <a:r>
              <a:rPr lang="vi-VN" sz="2400" spc="200"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phân cụm K-Means cùng với ứng dụng Hadoop MapReduce cho bài toán phân cụm chất lượng nước.</a:t>
            </a:r>
          </a:p>
          <a:p>
            <a:pPr marL="182880" marR="182880" indent="278765" algn="just">
              <a:lnSpc>
                <a:spcPct val="115000"/>
              </a:lnSpc>
              <a:spcBef>
                <a:spcPts val="775"/>
              </a:spcBef>
              <a:spcAft>
                <a:spcPts val="0"/>
              </a:spcAft>
            </a:pPr>
            <a:r>
              <a:rPr lang="vi-VN" sz="2400" dirty="0">
                <a:effectLst/>
                <a:latin typeface="Fira Sans" panose="020B0503050000020004" pitchFamily="34" charset="0"/>
                <a:ea typeface="DejaVu Sans"/>
                <a:cs typeface="DejaVu Sans"/>
              </a:rPr>
              <a:t>Từ kết</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quả nghiên cứu</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các thuật toán</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K-Means, thuật toán ban đầu không thể thực hiện với tập dữ liệu lớn. </a:t>
            </a:r>
          </a:p>
          <a:p>
            <a:pPr marL="182880" marR="182880" indent="278765" algn="just">
              <a:lnSpc>
                <a:spcPct val="115000"/>
              </a:lnSpc>
              <a:spcBef>
                <a:spcPts val="775"/>
              </a:spcBef>
              <a:spcAft>
                <a:spcPts val="0"/>
              </a:spcAft>
            </a:pPr>
            <a:r>
              <a:rPr lang="vi-VN" sz="2400" dirty="0">
                <a:effectLst/>
                <a:latin typeface="Fira Sans" panose="020B0503050000020004" pitchFamily="34" charset="0"/>
                <a:ea typeface="DejaVu Sans"/>
                <a:cs typeface="DejaVu Sans"/>
              </a:rPr>
              <a:t>MapReduce</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để</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phân</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cụm</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nước,</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với</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kỹ</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thuật</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này</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hiệu</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suất,</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thời</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lượng</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và</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tính</a:t>
            </a:r>
            <a:r>
              <a:rPr lang="vi-VN" sz="2400" spc="-5" dirty="0">
                <a:effectLst/>
                <a:latin typeface="Fira Sans" panose="020B0503050000020004" pitchFamily="34" charset="0"/>
                <a:ea typeface="DejaVu Sans"/>
                <a:cs typeface="DejaVu Sans"/>
              </a:rPr>
              <a:t> </a:t>
            </a:r>
            <a:r>
              <a:rPr lang="vi-VN" sz="2400" dirty="0">
                <a:effectLst/>
                <a:latin typeface="Fira Sans" panose="020B0503050000020004" pitchFamily="34" charset="0"/>
                <a:ea typeface="DejaVu Sans"/>
                <a:cs typeface="DejaVu Sans"/>
              </a:rPr>
              <a:t>ổn định của việc phân cụm dữ liệu lớn được cải thiện và hiệu quả hơn nhiều so với giải thuật K-Means ban đầu. Kết quả thực nghiệm cũng cho thấy tính hiệu quả của việc phát triển giải thuật K-Means trên mô hình MapReduce.</a:t>
            </a:r>
          </a:p>
        </p:txBody>
      </p:sp>
      <p:sp>
        <p:nvSpPr>
          <p:cNvPr id="9" name="TextBox 9">
            <a:extLst>
              <a:ext uri="{FF2B5EF4-FFF2-40B4-BE49-F238E27FC236}">
                <a16:creationId xmlns:a16="http://schemas.microsoft.com/office/drawing/2014/main" id="{937E30A3-1690-DB8D-BBE0-A7534D21A952}"/>
              </a:ext>
            </a:extLst>
          </p:cNvPr>
          <p:cNvSpPr txBox="1"/>
          <p:nvPr/>
        </p:nvSpPr>
        <p:spPr>
          <a:xfrm>
            <a:off x="1028700" y="1290484"/>
            <a:ext cx="2886406" cy="555921"/>
          </a:xfrm>
          <a:prstGeom prst="rect">
            <a:avLst/>
          </a:prstGeom>
        </p:spPr>
        <p:txBody>
          <a:bodyPr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05. KẾT LUẬN </a:t>
            </a:r>
          </a:p>
        </p:txBody>
      </p:sp>
      <p:pic>
        <p:nvPicPr>
          <p:cNvPr id="11" name="Picture 10">
            <a:extLst>
              <a:ext uri="{FF2B5EF4-FFF2-40B4-BE49-F238E27FC236}">
                <a16:creationId xmlns:a16="http://schemas.microsoft.com/office/drawing/2014/main" id="{F1A24085-039B-C25C-D099-54F2084D812E}"/>
              </a:ext>
            </a:extLst>
          </p:cNvPr>
          <p:cNvPicPr>
            <a:picLocks noChangeAspect="1"/>
          </p:cNvPicPr>
          <p:nvPr/>
        </p:nvPicPr>
        <p:blipFill>
          <a:blip r:embed="rId2"/>
          <a:stretch>
            <a:fillRect/>
          </a:stretch>
        </p:blipFill>
        <p:spPr>
          <a:xfrm>
            <a:off x="9829800" y="3123707"/>
            <a:ext cx="7639395" cy="4852610"/>
          </a:xfrm>
          <a:prstGeom prst="rect">
            <a:avLst/>
          </a:prstGeom>
        </p:spPr>
      </p:pic>
    </p:spTree>
    <p:extLst>
      <p:ext uri="{BB962C8B-B14F-4D97-AF65-F5344CB8AC3E}">
        <p14:creationId xmlns:p14="http://schemas.microsoft.com/office/powerpoint/2010/main" val="3607333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AE6"/>
        </a:solidFill>
        <a:effectLst/>
      </p:bgPr>
    </p:bg>
    <p:spTree>
      <p:nvGrpSpPr>
        <p:cNvPr id="1" name="">
          <a:extLst>
            <a:ext uri="{FF2B5EF4-FFF2-40B4-BE49-F238E27FC236}">
              <a16:creationId xmlns:a16="http://schemas.microsoft.com/office/drawing/2014/main" id="{F0DC072B-B1DF-7E87-D268-EF84F700CB1D}"/>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EC0A976-8CBE-6228-D558-37C248CDC226}"/>
              </a:ext>
            </a:extLst>
          </p:cNvPr>
          <p:cNvGrpSpPr/>
          <p:nvPr/>
        </p:nvGrpSpPr>
        <p:grpSpPr>
          <a:xfrm>
            <a:off x="0" y="9619329"/>
            <a:ext cx="18288000" cy="667671"/>
            <a:chOff x="0" y="0"/>
            <a:chExt cx="4816593" cy="175847"/>
          </a:xfrm>
        </p:grpSpPr>
        <p:sp>
          <p:nvSpPr>
            <p:cNvPr id="5" name="Freeform 5">
              <a:extLst>
                <a:ext uri="{FF2B5EF4-FFF2-40B4-BE49-F238E27FC236}">
                  <a16:creationId xmlns:a16="http://schemas.microsoft.com/office/drawing/2014/main" id="{A4E662E9-1928-89CF-8E0C-D327B1DF9263}"/>
                </a:ext>
              </a:extLst>
            </p:cNvPr>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txBody>
            <a:bodyPr/>
            <a:lstStyle/>
            <a:p>
              <a:endParaRPr lang="vi-VN"/>
            </a:p>
          </p:txBody>
        </p:sp>
        <p:sp>
          <p:nvSpPr>
            <p:cNvPr id="6" name="TextBox 6">
              <a:extLst>
                <a:ext uri="{FF2B5EF4-FFF2-40B4-BE49-F238E27FC236}">
                  <a16:creationId xmlns:a16="http://schemas.microsoft.com/office/drawing/2014/main" id="{23E052BC-5CEB-B5C3-A44C-6ED4936A3F53}"/>
                </a:ext>
              </a:extLst>
            </p:cNvPr>
            <p:cNvSpPr txBox="1"/>
            <p:nvPr/>
          </p:nvSpPr>
          <p:spPr>
            <a:xfrm>
              <a:off x="0" y="-38100"/>
              <a:ext cx="4816593" cy="213947"/>
            </a:xfrm>
            <a:prstGeom prst="rect">
              <a:avLst/>
            </a:prstGeom>
          </p:spPr>
          <p:txBody>
            <a:bodyPr lIns="50800" tIns="50800" rIns="50800" bIns="50800" rtlCol="0" anchor="ctr"/>
            <a:lstStyle/>
            <a:p>
              <a:pPr algn="ctr">
                <a:lnSpc>
                  <a:spcPts val="3165"/>
                </a:lnSpc>
              </a:pPr>
              <a:endParaRPr/>
            </a:p>
          </p:txBody>
        </p:sp>
      </p:grpSp>
      <p:sp>
        <p:nvSpPr>
          <p:cNvPr id="8" name="TextBox 8">
            <a:extLst>
              <a:ext uri="{FF2B5EF4-FFF2-40B4-BE49-F238E27FC236}">
                <a16:creationId xmlns:a16="http://schemas.microsoft.com/office/drawing/2014/main" id="{E183CCE4-1625-68E0-67D0-24C0B6AFB370}"/>
              </a:ext>
            </a:extLst>
          </p:cNvPr>
          <p:cNvSpPr txBox="1"/>
          <p:nvPr/>
        </p:nvSpPr>
        <p:spPr>
          <a:xfrm>
            <a:off x="514348" y="3342141"/>
            <a:ext cx="17259300" cy="3602718"/>
          </a:xfrm>
          <a:prstGeom prst="rect">
            <a:avLst/>
          </a:prstGeom>
        </p:spPr>
        <p:txBody>
          <a:bodyPr wrap="square" lIns="0" tIns="0" rIns="0" bIns="0" rtlCol="0" anchor="t">
            <a:spAutoFit/>
          </a:bodyPr>
          <a:lstStyle/>
          <a:p>
            <a:pPr marL="182880">
              <a:lnSpc>
                <a:spcPct val="150000"/>
              </a:lnSpc>
            </a:pPr>
            <a:r>
              <a:rPr lang="vi-VN" sz="3200" spc="-25" dirty="0">
                <a:solidFill>
                  <a:srgbClr val="040404"/>
                </a:solidFill>
                <a:effectLst/>
                <a:latin typeface="Times New Roman" panose="02020603050405020304" pitchFamily="18" charset="0"/>
                <a:ea typeface="DejaVu Sans"/>
                <a:cs typeface="DejaVu Sans"/>
              </a:rPr>
              <a:t>[1]</a:t>
            </a:r>
            <a:r>
              <a:rPr lang="vi-VN" sz="3200" dirty="0">
                <a:effectLst/>
                <a:latin typeface="Times New Roman" panose="02020603050405020304" pitchFamily="18" charset="0"/>
                <a:ea typeface="DejaVu Sans"/>
                <a:cs typeface="DejaVu Sans"/>
              </a:rPr>
              <a:t> </a:t>
            </a:r>
            <a:r>
              <a:rPr lang="vi-VN" sz="3200" u="sng" spc="-10" dirty="0">
                <a:solidFill>
                  <a:srgbClr val="0563C1"/>
                </a:solidFill>
                <a:effectLst/>
                <a:latin typeface="Times New Roman" panose="02020603050405020304" pitchFamily="18" charset="0"/>
                <a:ea typeface="DejaVu Sans"/>
                <a:cs typeface="DejaVu Sans"/>
                <a:hlinkClick r:id="rId2"/>
              </a:rPr>
              <a:t>http://it.husc.edu.vn/Media/ChuyenMuc/KhoaHoc/Hoithao-Hoinghi/SAICT_20 15_submission_5.pdf</a:t>
            </a:r>
            <a:endParaRPr lang="vi-VN" sz="3200" dirty="0">
              <a:effectLst/>
              <a:latin typeface="DejaVu Sans"/>
              <a:ea typeface="DejaVu Sans"/>
              <a:cs typeface="DejaVu Sans"/>
            </a:endParaRPr>
          </a:p>
          <a:p>
            <a:pPr marL="182880">
              <a:lnSpc>
                <a:spcPct val="150000"/>
              </a:lnSpc>
            </a:pPr>
            <a:r>
              <a:rPr lang="vi-VN" sz="3200" spc="-25" dirty="0">
                <a:solidFill>
                  <a:srgbClr val="040404"/>
                </a:solidFill>
                <a:effectLst/>
                <a:latin typeface="Times New Roman" panose="02020603050405020304" pitchFamily="18" charset="0"/>
                <a:ea typeface="DejaVu Sans"/>
                <a:cs typeface="DejaVu Sans"/>
              </a:rPr>
              <a:t>[2]</a:t>
            </a:r>
            <a:r>
              <a:rPr lang="vi-VN" sz="3200" dirty="0">
                <a:effectLst/>
                <a:latin typeface="Times New Roman" panose="02020603050405020304" pitchFamily="18" charset="0"/>
                <a:ea typeface="DejaVu Sans"/>
                <a:cs typeface="DejaVu Sans"/>
              </a:rPr>
              <a:t> </a:t>
            </a:r>
            <a:r>
              <a:rPr lang="vi-VN" sz="3200" u="sng" spc="-10" dirty="0">
                <a:solidFill>
                  <a:srgbClr val="0563C1"/>
                </a:solidFill>
                <a:effectLst/>
                <a:latin typeface="Times New Roman" panose="02020603050405020304" pitchFamily="18" charset="0"/>
                <a:ea typeface="DejaVu Sans"/>
                <a:cs typeface="DejaVu Sans"/>
                <a:hlinkClick r:id="rId3"/>
              </a:rPr>
              <a:t>https://viblo.asia/p/tim-hieu-ve-hadoop-bJzKmOBXl9N</a:t>
            </a:r>
            <a:r>
              <a:rPr lang="vi-VN" sz="3200" spc="-10" dirty="0">
                <a:solidFill>
                  <a:srgbClr val="1154CC"/>
                </a:solidFill>
                <a:effectLst/>
                <a:latin typeface="Times New Roman" panose="02020603050405020304" pitchFamily="18" charset="0"/>
                <a:ea typeface="DejaVu Sans"/>
                <a:cs typeface="DejaVu Sans"/>
              </a:rPr>
              <a:t> </a:t>
            </a:r>
            <a:endParaRPr lang="vi-VN" sz="3200" dirty="0">
              <a:effectLst/>
              <a:latin typeface="DejaVu Sans"/>
              <a:ea typeface="DejaVu Sans"/>
              <a:cs typeface="DejaVu Sans"/>
            </a:endParaRPr>
          </a:p>
          <a:p>
            <a:pPr marL="182880">
              <a:lnSpc>
                <a:spcPct val="150000"/>
              </a:lnSpc>
            </a:pPr>
            <a:r>
              <a:rPr lang="vi-VN" sz="3200" spc="-20" dirty="0">
                <a:solidFill>
                  <a:srgbClr val="040404"/>
                </a:solidFill>
                <a:effectLst/>
                <a:latin typeface="Times New Roman" panose="02020603050405020304" pitchFamily="18" charset="0"/>
                <a:ea typeface="DejaVu Sans"/>
                <a:cs typeface="DejaVu Sans"/>
              </a:rPr>
              <a:t>[3]</a:t>
            </a:r>
            <a:r>
              <a:rPr lang="vi-VN" sz="3200" dirty="0">
                <a:effectLst/>
                <a:latin typeface="Times New Roman" panose="02020603050405020304" pitchFamily="18" charset="0"/>
                <a:ea typeface="DejaVu Sans"/>
                <a:cs typeface="DejaVu Sans"/>
              </a:rPr>
              <a:t> </a:t>
            </a:r>
            <a:r>
              <a:rPr lang="vi-VN" sz="3200" u="sng" spc="-10" dirty="0">
                <a:solidFill>
                  <a:srgbClr val="0563C1"/>
                </a:solidFill>
                <a:effectLst/>
                <a:latin typeface="Times New Roman" panose="02020603050405020304" pitchFamily="18" charset="0"/>
                <a:ea typeface="DejaVu Sans"/>
                <a:cs typeface="DejaVu Sans"/>
                <a:hlinkClick r:id="rId4"/>
              </a:rPr>
              <a:t>https://insight.isb.edu.vn/top-8-cong-cu-big-data-ban-nen-biet/</a:t>
            </a:r>
            <a:endParaRPr lang="vi-VN" sz="3200" dirty="0">
              <a:effectLst/>
              <a:latin typeface="DejaVu Sans"/>
              <a:ea typeface="DejaVu Sans"/>
              <a:cs typeface="DejaVu Sans"/>
            </a:endParaRPr>
          </a:p>
          <a:p>
            <a:pPr marL="182880">
              <a:lnSpc>
                <a:spcPct val="150000"/>
              </a:lnSpc>
            </a:pPr>
            <a:r>
              <a:rPr lang="vi-VN" sz="3200" spc="-20" dirty="0">
                <a:solidFill>
                  <a:srgbClr val="040404"/>
                </a:solidFill>
                <a:effectLst/>
                <a:latin typeface="Times New Roman" panose="02020603050405020304" pitchFamily="18" charset="0"/>
                <a:ea typeface="DejaVu Sans"/>
                <a:cs typeface="DejaVu Sans"/>
              </a:rPr>
              <a:t>[4]</a:t>
            </a:r>
            <a:r>
              <a:rPr lang="vi-VN" sz="3200" dirty="0">
                <a:effectLst/>
                <a:latin typeface="Times New Roman" panose="02020603050405020304" pitchFamily="18" charset="0"/>
                <a:ea typeface="DejaVu Sans"/>
                <a:cs typeface="DejaVu Sans"/>
              </a:rPr>
              <a:t> </a:t>
            </a:r>
            <a:r>
              <a:rPr lang="vi-VN" sz="3200" u="sng" spc="-10" dirty="0">
                <a:solidFill>
                  <a:srgbClr val="1154CC"/>
                </a:solidFill>
                <a:effectLst/>
                <a:latin typeface="Times New Roman" panose="02020603050405020304" pitchFamily="18" charset="0"/>
                <a:ea typeface="DejaVu Sans"/>
                <a:cs typeface="DejaVu Sans"/>
                <a:hlinkClick r:id="rId5"/>
              </a:rPr>
              <a:t>https://www.kaggle.com/datasets/artempozdniakov/ukrainian-market-mobile-</a:t>
            </a:r>
            <a:r>
              <a:rPr lang="vi-VN" sz="3200" u="sng" spc="-10" dirty="0">
                <a:solidFill>
                  <a:srgbClr val="1154CC"/>
                </a:solidFill>
                <a:effectLst/>
                <a:latin typeface="Times New Roman" panose="02020603050405020304" pitchFamily="18" charset="0"/>
                <a:ea typeface="DejaVu Sans"/>
                <a:cs typeface="DejaVu Sans"/>
              </a:rPr>
              <a:t> phones-data?fbclid=IwAR0bjy4LQTSy7TCUkjXrKfLFdmvqVJpGchcxMWWL9vo7KdSoYn0KGA6iezo</a:t>
            </a:r>
            <a:endParaRPr lang="vi-VN" sz="3200" dirty="0">
              <a:effectLst/>
              <a:latin typeface="DejaVu Sans"/>
              <a:ea typeface="DejaVu Sans"/>
              <a:cs typeface="DejaVu Sans"/>
            </a:endParaRPr>
          </a:p>
        </p:txBody>
      </p:sp>
      <p:sp>
        <p:nvSpPr>
          <p:cNvPr id="9" name="TextBox 9">
            <a:extLst>
              <a:ext uri="{FF2B5EF4-FFF2-40B4-BE49-F238E27FC236}">
                <a16:creationId xmlns:a16="http://schemas.microsoft.com/office/drawing/2014/main" id="{E4170538-6891-1AEE-105B-F47E04301C67}"/>
              </a:ext>
            </a:extLst>
          </p:cNvPr>
          <p:cNvSpPr txBox="1"/>
          <p:nvPr/>
        </p:nvSpPr>
        <p:spPr>
          <a:xfrm>
            <a:off x="1028700" y="1290484"/>
            <a:ext cx="9334500" cy="555921"/>
          </a:xfrm>
          <a:prstGeom prst="rect">
            <a:avLst/>
          </a:prstGeom>
        </p:spPr>
        <p:txBody>
          <a:bodyPr wrap="square" lIns="0" tIns="0" rIns="0" bIns="0" rtlCol="0" anchor="t">
            <a:spAutoFit/>
          </a:bodyPr>
          <a:lstStyle/>
          <a:p>
            <a:pPr algn="l">
              <a:lnSpc>
                <a:spcPts val="4480"/>
              </a:lnSpc>
              <a:spcBef>
                <a:spcPct val="0"/>
              </a:spcBef>
            </a:pPr>
            <a:r>
              <a:rPr lang="en-US" sz="3200" b="1" dirty="0">
                <a:solidFill>
                  <a:srgbClr val="546873"/>
                </a:solidFill>
                <a:latin typeface="Nunito Bold"/>
                <a:ea typeface="Nunito Bold"/>
                <a:cs typeface="Nunito Bold"/>
                <a:sym typeface="Nunito Bold"/>
              </a:rPr>
              <a:t>06, TÀI LIỆU THAM KHẢO</a:t>
            </a:r>
          </a:p>
        </p:txBody>
      </p:sp>
    </p:spTree>
    <p:extLst>
      <p:ext uri="{BB962C8B-B14F-4D97-AF65-F5344CB8AC3E}">
        <p14:creationId xmlns:p14="http://schemas.microsoft.com/office/powerpoint/2010/main" val="183582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5B459C-9E12-781F-AA01-E9F390D7D6A8}"/>
              </a:ext>
            </a:extLst>
          </p:cNvPr>
          <p:cNvSpPr txBox="1"/>
          <p:nvPr/>
        </p:nvSpPr>
        <p:spPr>
          <a:xfrm>
            <a:off x="2590800" y="3662571"/>
            <a:ext cx="7162800" cy="2123658"/>
          </a:xfrm>
          <a:prstGeom prst="rect">
            <a:avLst/>
          </a:prstGeom>
          <a:noFill/>
        </p:spPr>
        <p:txBody>
          <a:bodyPr wrap="square" rtlCol="0">
            <a:spAutoFit/>
          </a:bodyPr>
          <a:lstStyle/>
          <a:p>
            <a:r>
              <a:rPr lang="en-US" sz="6600" dirty="0">
                <a:latin typeface="Segoe UI Black" panose="020B0A02040204020203" pitchFamily="34" charset="0"/>
                <a:ea typeface="Segoe UI Black" panose="020B0A02040204020203" pitchFamily="34" charset="0"/>
              </a:rPr>
              <a:t>THANKS FOR WATCHING</a:t>
            </a:r>
            <a:endParaRPr lang="vi-VN" sz="6600" dirty="0">
              <a:latin typeface="Segoe UI Black" panose="020B0A02040204020203" pitchFamily="34" charset="0"/>
              <a:ea typeface="Segoe UI Black" panose="020B0A02040204020203" pitchFamily="34" charset="0"/>
            </a:endParaRPr>
          </a:p>
        </p:txBody>
      </p:sp>
      <p:sp>
        <p:nvSpPr>
          <p:cNvPr id="4" name="Rectangle 3">
            <a:extLst>
              <a:ext uri="{FF2B5EF4-FFF2-40B4-BE49-F238E27FC236}">
                <a16:creationId xmlns:a16="http://schemas.microsoft.com/office/drawing/2014/main" id="{66E5F093-4C1D-46D7-4875-75981943DC16}"/>
              </a:ext>
            </a:extLst>
          </p:cNvPr>
          <p:cNvSpPr/>
          <p:nvPr/>
        </p:nvSpPr>
        <p:spPr>
          <a:xfrm>
            <a:off x="2558144" y="2628900"/>
            <a:ext cx="6824889" cy="4495800"/>
          </a:xfrm>
          <a:prstGeom prst="rect">
            <a:avLst/>
          </a:prstGeom>
          <a:solidFill>
            <a:srgbClr val="FDD8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solidFill>
                <a:srgbClr val="FDD85D"/>
              </a:solidFill>
            </a:endParaRPr>
          </a:p>
        </p:txBody>
      </p:sp>
      <p:sp>
        <p:nvSpPr>
          <p:cNvPr id="2" name="Rectangle 1">
            <a:extLst>
              <a:ext uri="{FF2B5EF4-FFF2-40B4-BE49-F238E27FC236}">
                <a16:creationId xmlns:a16="http://schemas.microsoft.com/office/drawing/2014/main" id="{715AB3D4-6CDC-1C8F-D323-A8E50386E812}"/>
              </a:ext>
            </a:extLst>
          </p:cNvPr>
          <p:cNvSpPr/>
          <p:nvPr/>
        </p:nvSpPr>
        <p:spPr>
          <a:xfrm>
            <a:off x="9039225" y="3009900"/>
            <a:ext cx="209550" cy="3429000"/>
          </a:xfrm>
          <a:prstGeom prst="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rgbClr val="FFFF66"/>
              </a:solidFill>
            </a:endParaRPr>
          </a:p>
        </p:txBody>
      </p:sp>
    </p:spTree>
    <p:extLst>
      <p:ext uri="{BB962C8B-B14F-4D97-AF65-F5344CB8AC3E}">
        <p14:creationId xmlns:p14="http://schemas.microsoft.com/office/powerpoint/2010/main" val="749914769"/>
      </p:ext>
    </p:extLst>
  </p:cSld>
  <p:clrMapOvr>
    <a:masterClrMapping/>
  </p:clrMapOvr>
  <mc:AlternateContent xmlns:mc="http://schemas.openxmlformats.org/markup-compatibility/2006" xmlns:p14="http://schemas.microsoft.com/office/powerpoint/2010/main">
    <mc:Choice Requires="p14">
      <p:transition spd="med" advClick="0">
        <p14:rippl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35" presetClass="path" presetSubtype="0" accel="50000" decel="50000" fill="hold" grpId="1" nodeType="afterEffect">
                                  <p:stCondLst>
                                    <p:cond delay="0"/>
                                  </p:stCondLst>
                                  <p:childTnLst>
                                    <p:animMotion origin="layout" path="M 0 7.40741E-7 L -0.1375 0.00046 " pathEditMode="relative" rAng="0" ptsTypes="AA">
                                      <p:cBhvr>
                                        <p:cTn id="10" dur="2000" fill="hold"/>
                                        <p:tgtEl>
                                          <p:spTgt spid="2"/>
                                        </p:tgtEl>
                                        <p:attrNameLst>
                                          <p:attrName>ppt_x</p:attrName>
                                          <p:attrName>ppt_y</p:attrName>
                                        </p:attrNameLst>
                                      </p:cBhvr>
                                      <p:rCtr x="-6875" y="15"/>
                                    </p:animMotion>
                                  </p:childTnLst>
                                </p:cTn>
                              </p:par>
                              <p:par>
                                <p:cTn id="11" presetID="63" presetClass="path" presetSubtype="0" accel="50000" decel="50000" fill="hold" grpId="0" nodeType="withEffect">
                                  <p:stCondLst>
                                    <p:cond delay="0"/>
                                  </p:stCondLst>
                                  <p:childTnLst>
                                    <p:animMotion origin="layout" path="M 5.55112E-17 7.40741E-7 L 0.25417 0.00046 " pathEditMode="relative" rAng="0" ptsTypes="AA">
                                      <p:cBhvr>
                                        <p:cTn id="12" dur="2000" fill="hold"/>
                                        <p:tgtEl>
                                          <p:spTgt spid="3"/>
                                        </p:tgtEl>
                                        <p:attrNameLst>
                                          <p:attrName>ppt_x</p:attrName>
                                          <p:attrName>ppt_y</p:attrName>
                                        </p:attrNameLst>
                                      </p:cBhvr>
                                      <p:rCtr x="12708" y="15"/>
                                    </p:animMotion>
                                  </p:childTnLst>
                                </p:cTn>
                              </p:par>
                              <p:par>
                                <p:cTn id="13" presetID="35" presetClass="path" presetSubtype="0" accel="50000" decel="50000" fill="hold" grpId="0" nodeType="withEffect">
                                  <p:stCondLst>
                                    <p:cond delay="0"/>
                                  </p:stCondLst>
                                  <p:childTnLst>
                                    <p:animMotion origin="layout" path="M 4.30556E-6 -4.07407E-6 L -0.12822 -0.0037 " pathEditMode="relative" rAng="0" ptsTypes="AA">
                                      <p:cBhvr>
                                        <p:cTn id="14" dur="2000" fill="hold"/>
                                        <p:tgtEl>
                                          <p:spTgt spid="4"/>
                                        </p:tgtEl>
                                        <p:attrNameLst>
                                          <p:attrName>ppt_x</p:attrName>
                                          <p:attrName>ppt_y</p:attrName>
                                        </p:attrNameLst>
                                      </p:cBhvr>
                                      <p:rCtr x="-6415"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5135" y="981057"/>
            <a:ext cx="14617730" cy="8131112"/>
          </a:xfrm>
          <a:custGeom>
            <a:avLst/>
            <a:gdLst/>
            <a:ahLst/>
            <a:cxnLst/>
            <a:rect l="l" t="t" r="r" b="b"/>
            <a:pathLst>
              <a:path w="14617730" h="8131112">
                <a:moveTo>
                  <a:pt x="0" y="0"/>
                </a:moveTo>
                <a:lnTo>
                  <a:pt x="14617730" y="0"/>
                </a:lnTo>
                <a:lnTo>
                  <a:pt x="14617730" y="8131112"/>
                </a:lnTo>
                <a:lnTo>
                  <a:pt x="0" y="8131112"/>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4321784" y="8082681"/>
            <a:ext cx="9869031" cy="6873134"/>
            <a:chOff x="0" y="0"/>
            <a:chExt cx="911092" cy="634516"/>
          </a:xfrm>
        </p:grpSpPr>
        <p:sp>
          <p:nvSpPr>
            <p:cNvPr id="4" name="Freeform 4"/>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sp>
          <p:nvSpPr>
            <p:cNvPr id="5" name="TextBox 5"/>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740753" y="8082681"/>
            <a:ext cx="9869031" cy="6873134"/>
            <a:chOff x="0" y="0"/>
            <a:chExt cx="911092" cy="634516"/>
          </a:xfrm>
        </p:grpSpPr>
        <p:sp>
          <p:nvSpPr>
            <p:cNvPr id="7" name="Freeform 7"/>
            <p:cNvSpPr/>
            <p:nvPr/>
          </p:nvSpPr>
          <p:spPr>
            <a:xfrm>
              <a:off x="9417" y="0"/>
              <a:ext cx="892258" cy="634516"/>
            </a:xfrm>
            <a:custGeom>
              <a:avLst/>
              <a:gdLst/>
              <a:ahLst/>
              <a:cxnLst/>
              <a:rect l="l" t="t" r="r" b="b"/>
              <a:pathLst>
                <a:path w="892258" h="634516">
                  <a:moveTo>
                    <a:pt x="877559" y="354912"/>
                  </a:moveTo>
                  <a:lnTo>
                    <a:pt x="722592" y="596863"/>
                  </a:lnTo>
                  <a:cubicBezTo>
                    <a:pt x="707565" y="620325"/>
                    <a:pt x="681622" y="634516"/>
                    <a:pt x="653761" y="634516"/>
                  </a:cubicBezTo>
                  <a:lnTo>
                    <a:pt x="238498" y="634516"/>
                  </a:lnTo>
                  <a:cubicBezTo>
                    <a:pt x="210636" y="634516"/>
                    <a:pt x="184693" y="620325"/>
                    <a:pt x="169666" y="596863"/>
                  </a:cubicBezTo>
                  <a:lnTo>
                    <a:pt x="14700" y="354912"/>
                  </a:lnTo>
                  <a:cubicBezTo>
                    <a:pt x="0" y="331961"/>
                    <a:pt x="0" y="302555"/>
                    <a:pt x="14700" y="279605"/>
                  </a:cubicBezTo>
                  <a:lnTo>
                    <a:pt x="169666" y="37653"/>
                  </a:lnTo>
                  <a:cubicBezTo>
                    <a:pt x="184693" y="14192"/>
                    <a:pt x="210636" y="0"/>
                    <a:pt x="238498" y="0"/>
                  </a:cubicBezTo>
                  <a:lnTo>
                    <a:pt x="653761" y="0"/>
                  </a:lnTo>
                  <a:cubicBezTo>
                    <a:pt x="681622" y="0"/>
                    <a:pt x="707565" y="14192"/>
                    <a:pt x="722592" y="37653"/>
                  </a:cubicBezTo>
                  <a:lnTo>
                    <a:pt x="877559" y="279605"/>
                  </a:lnTo>
                  <a:cubicBezTo>
                    <a:pt x="892258" y="302555"/>
                    <a:pt x="892258" y="331961"/>
                    <a:pt x="877559" y="354912"/>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sp>
          <p:nvSpPr>
            <p:cNvPr id="8" name="TextBox 8"/>
            <p:cNvSpPr txBox="1"/>
            <p:nvPr/>
          </p:nvSpPr>
          <p:spPr>
            <a:xfrm>
              <a:off x="114300" y="-38100"/>
              <a:ext cx="682492" cy="67261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301315" y="7513316"/>
            <a:ext cx="2259546" cy="1941797"/>
            <a:chOff x="0" y="0"/>
            <a:chExt cx="812800" cy="698500"/>
          </a:xfrm>
        </p:grpSpPr>
        <p:sp>
          <p:nvSpPr>
            <p:cNvPr id="10" name="Freeform 10"/>
            <p:cNvSpPr/>
            <p:nvPr/>
          </p:nvSpPr>
          <p:spPr>
            <a:xfrm>
              <a:off x="19080" y="0"/>
              <a:ext cx="774640" cy="698500"/>
            </a:xfrm>
            <a:custGeom>
              <a:avLst/>
              <a:gdLst/>
              <a:ahLst/>
              <a:cxnLst/>
              <a:rect l="l" t="t" r="r" b="b"/>
              <a:pathLst>
                <a:path w="774640" h="698500">
                  <a:moveTo>
                    <a:pt x="743751" y="435134"/>
                  </a:moveTo>
                  <a:lnTo>
                    <a:pt x="640489" y="612616"/>
                  </a:lnTo>
                  <a:cubicBezTo>
                    <a:pt x="609552" y="665788"/>
                    <a:pt x="552675" y="698500"/>
                    <a:pt x="491157" y="698500"/>
                  </a:cubicBezTo>
                  <a:lnTo>
                    <a:pt x="283483" y="698500"/>
                  </a:lnTo>
                  <a:cubicBezTo>
                    <a:pt x="221965" y="698500"/>
                    <a:pt x="165088" y="665788"/>
                    <a:pt x="134151" y="612616"/>
                  </a:cubicBezTo>
                  <a:lnTo>
                    <a:pt x="30889" y="435134"/>
                  </a:lnTo>
                  <a:cubicBezTo>
                    <a:pt x="0" y="382044"/>
                    <a:pt x="0" y="316456"/>
                    <a:pt x="30889" y="263366"/>
                  </a:cubicBezTo>
                  <a:lnTo>
                    <a:pt x="134151" y="85884"/>
                  </a:lnTo>
                  <a:cubicBezTo>
                    <a:pt x="165088" y="32712"/>
                    <a:pt x="221965" y="0"/>
                    <a:pt x="283483" y="0"/>
                  </a:cubicBezTo>
                  <a:lnTo>
                    <a:pt x="491157" y="0"/>
                  </a:lnTo>
                  <a:cubicBezTo>
                    <a:pt x="552675" y="0"/>
                    <a:pt x="609552" y="32712"/>
                    <a:pt x="640489" y="85884"/>
                  </a:cubicBezTo>
                  <a:lnTo>
                    <a:pt x="743751" y="263366"/>
                  </a:lnTo>
                  <a:cubicBezTo>
                    <a:pt x="774640" y="316456"/>
                    <a:pt x="774640" y="382044"/>
                    <a:pt x="743751" y="435134"/>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vi-VN"/>
            </a:p>
          </p:txBody>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727139" y="7513316"/>
            <a:ext cx="2259546" cy="1941797"/>
            <a:chOff x="0" y="0"/>
            <a:chExt cx="812800" cy="698500"/>
          </a:xfrm>
        </p:grpSpPr>
        <p:sp>
          <p:nvSpPr>
            <p:cNvPr id="13" name="Freeform 13"/>
            <p:cNvSpPr/>
            <p:nvPr/>
          </p:nvSpPr>
          <p:spPr>
            <a:xfrm>
              <a:off x="19080" y="0"/>
              <a:ext cx="774640" cy="698500"/>
            </a:xfrm>
            <a:custGeom>
              <a:avLst/>
              <a:gdLst/>
              <a:ahLst/>
              <a:cxnLst/>
              <a:rect l="l" t="t" r="r" b="b"/>
              <a:pathLst>
                <a:path w="774640" h="698500">
                  <a:moveTo>
                    <a:pt x="743751" y="435134"/>
                  </a:moveTo>
                  <a:lnTo>
                    <a:pt x="640489" y="612616"/>
                  </a:lnTo>
                  <a:cubicBezTo>
                    <a:pt x="609552" y="665788"/>
                    <a:pt x="552675" y="698500"/>
                    <a:pt x="491157" y="698500"/>
                  </a:cubicBezTo>
                  <a:lnTo>
                    <a:pt x="283483" y="698500"/>
                  </a:lnTo>
                  <a:cubicBezTo>
                    <a:pt x="221965" y="698500"/>
                    <a:pt x="165088" y="665788"/>
                    <a:pt x="134151" y="612616"/>
                  </a:cubicBezTo>
                  <a:lnTo>
                    <a:pt x="30889" y="435134"/>
                  </a:lnTo>
                  <a:cubicBezTo>
                    <a:pt x="0" y="382044"/>
                    <a:pt x="0" y="316456"/>
                    <a:pt x="30889" y="263366"/>
                  </a:cubicBezTo>
                  <a:lnTo>
                    <a:pt x="134151" y="85884"/>
                  </a:lnTo>
                  <a:cubicBezTo>
                    <a:pt x="165088" y="32712"/>
                    <a:pt x="221965" y="0"/>
                    <a:pt x="283483" y="0"/>
                  </a:cubicBezTo>
                  <a:lnTo>
                    <a:pt x="491157" y="0"/>
                  </a:lnTo>
                  <a:cubicBezTo>
                    <a:pt x="552675" y="0"/>
                    <a:pt x="609552" y="32712"/>
                    <a:pt x="640489" y="85884"/>
                  </a:cubicBezTo>
                  <a:lnTo>
                    <a:pt x="743751" y="263366"/>
                  </a:lnTo>
                  <a:cubicBezTo>
                    <a:pt x="774640" y="316456"/>
                    <a:pt x="774640" y="382044"/>
                    <a:pt x="743751" y="435134"/>
                  </a:cubicBezTo>
                  <a:close/>
                </a:path>
              </a:pathLst>
            </a:custGeom>
            <a:solidFill>
              <a:srgbClr val="000000">
                <a:alpha val="0"/>
              </a:srgbClr>
            </a:solidFill>
            <a:ln w="66675" cap="rnd">
              <a:gradFill>
                <a:gsLst>
                  <a:gs pos="0">
                    <a:srgbClr val="5CE1E6">
                      <a:alpha val="100000"/>
                    </a:srgbClr>
                  </a:gs>
                  <a:gs pos="100000">
                    <a:srgbClr val="8C52FF">
                      <a:alpha val="100000"/>
                    </a:srgbClr>
                  </a:gs>
                </a:gsLst>
                <a:lin ang="0"/>
              </a:gradFill>
              <a:prstDash val="solid"/>
              <a:round/>
            </a:ln>
          </p:spPr>
          <p:txBody>
            <a:bodyPr/>
            <a:lstStyle/>
            <a:p>
              <a:endParaRPr lang="vi-VN"/>
            </a:p>
          </p:txBody>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40" name="TextBox 40"/>
          <p:cNvSpPr txBox="1"/>
          <p:nvPr/>
        </p:nvSpPr>
        <p:spPr>
          <a:xfrm>
            <a:off x="4762439" y="981057"/>
            <a:ext cx="8549762" cy="872034"/>
          </a:xfrm>
          <a:prstGeom prst="rect">
            <a:avLst/>
          </a:prstGeom>
        </p:spPr>
        <p:txBody>
          <a:bodyPr lIns="0" tIns="0" rIns="0" bIns="0" rtlCol="0" anchor="t">
            <a:spAutoFit/>
          </a:bodyPr>
          <a:lstStyle/>
          <a:p>
            <a:pPr algn="ctr">
              <a:lnSpc>
                <a:spcPts val="6755"/>
              </a:lnSpc>
            </a:pPr>
            <a:r>
              <a:rPr lang="en-US" sz="6255" b="1" spc="-137" dirty="0">
                <a:solidFill>
                  <a:srgbClr val="8564FB"/>
                </a:solidFill>
                <a:latin typeface="Telegraf Bold"/>
                <a:ea typeface="Telegraf Bold"/>
                <a:cs typeface="Telegraf Bold"/>
                <a:sym typeface="Telegraf Bold"/>
              </a:rPr>
              <a:t>THÀNH VIÊN NHÓM</a:t>
            </a:r>
          </a:p>
        </p:txBody>
      </p:sp>
      <p:sp>
        <p:nvSpPr>
          <p:cNvPr id="51" name="AutoShape 51"/>
          <p:cNvSpPr/>
          <p:nvPr/>
        </p:nvSpPr>
        <p:spPr>
          <a:xfrm>
            <a:off x="5325077" y="9258300"/>
            <a:ext cx="7626650" cy="0"/>
          </a:xfrm>
          <a:prstGeom prst="line">
            <a:avLst/>
          </a:prstGeom>
          <a:ln w="38100" cap="flat">
            <a:gradFill>
              <a:gsLst>
                <a:gs pos="0">
                  <a:srgbClr val="8C52FF">
                    <a:alpha val="100000"/>
                  </a:srgbClr>
                </a:gs>
                <a:gs pos="100000">
                  <a:srgbClr val="5CE1E6">
                    <a:alpha val="100000"/>
                  </a:srgbClr>
                </a:gs>
              </a:gsLst>
              <a:lin ang="0"/>
            </a:gradFill>
            <a:prstDash val="solid"/>
            <a:headEnd type="none" w="sm" len="sm"/>
            <a:tailEnd type="none" w="sm" len="sm"/>
          </a:ln>
        </p:spPr>
        <p:txBody>
          <a:bodyPr/>
          <a:lstStyle/>
          <a:p>
            <a:endParaRPr lang="vi-VN"/>
          </a:p>
        </p:txBody>
      </p:sp>
      <p:grpSp>
        <p:nvGrpSpPr>
          <p:cNvPr id="52" name="Group 52"/>
          <p:cNvGrpSpPr/>
          <p:nvPr/>
        </p:nvGrpSpPr>
        <p:grpSpPr>
          <a:xfrm>
            <a:off x="4560861" y="9060795"/>
            <a:ext cx="459648" cy="395010"/>
            <a:chOff x="0" y="0"/>
            <a:chExt cx="812800" cy="698500"/>
          </a:xfrm>
        </p:grpSpPr>
        <p:sp>
          <p:nvSpPr>
            <p:cNvPr id="53" name="Freeform 53"/>
            <p:cNvSpPr/>
            <p:nvPr/>
          </p:nvSpPr>
          <p:spPr>
            <a:xfrm>
              <a:off x="19406" y="0"/>
              <a:ext cx="773988" cy="698500"/>
            </a:xfrm>
            <a:custGeom>
              <a:avLst/>
              <a:gdLst/>
              <a:ahLst/>
              <a:cxnLst/>
              <a:rect l="l" t="t" r="r" b="b"/>
              <a:pathLst>
                <a:path w="773988" h="698500">
                  <a:moveTo>
                    <a:pt x="742572" y="436600"/>
                  </a:moveTo>
                  <a:lnTo>
                    <a:pt x="641016" y="611150"/>
                  </a:lnTo>
                  <a:cubicBezTo>
                    <a:pt x="609551" y="665230"/>
                    <a:pt x="551703" y="698500"/>
                    <a:pt x="489135" y="698500"/>
                  </a:cubicBezTo>
                  <a:lnTo>
                    <a:pt x="284853" y="698500"/>
                  </a:lnTo>
                  <a:cubicBezTo>
                    <a:pt x="222285" y="698500"/>
                    <a:pt x="164437" y="665230"/>
                    <a:pt x="132972" y="611150"/>
                  </a:cubicBezTo>
                  <a:lnTo>
                    <a:pt x="31416" y="436600"/>
                  </a:lnTo>
                  <a:cubicBezTo>
                    <a:pt x="0" y="382604"/>
                    <a:pt x="0" y="315896"/>
                    <a:pt x="31416" y="261900"/>
                  </a:cubicBezTo>
                  <a:lnTo>
                    <a:pt x="132972" y="87350"/>
                  </a:lnTo>
                  <a:cubicBezTo>
                    <a:pt x="164437" y="33270"/>
                    <a:pt x="222285" y="0"/>
                    <a:pt x="284853" y="0"/>
                  </a:cubicBezTo>
                  <a:lnTo>
                    <a:pt x="489135" y="0"/>
                  </a:lnTo>
                  <a:cubicBezTo>
                    <a:pt x="551703" y="0"/>
                    <a:pt x="609551" y="33270"/>
                    <a:pt x="641016" y="87350"/>
                  </a:cubicBezTo>
                  <a:lnTo>
                    <a:pt x="742572" y="261900"/>
                  </a:lnTo>
                  <a:cubicBezTo>
                    <a:pt x="773988" y="315896"/>
                    <a:pt x="773988" y="382604"/>
                    <a:pt x="742572" y="436600"/>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sp>
          <p:nvSpPr>
            <p:cNvPr id="54" name="TextBox 5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5" name="Group 55"/>
          <p:cNvGrpSpPr/>
          <p:nvPr/>
        </p:nvGrpSpPr>
        <p:grpSpPr>
          <a:xfrm>
            <a:off x="13255006" y="9060795"/>
            <a:ext cx="459648" cy="395010"/>
            <a:chOff x="0" y="0"/>
            <a:chExt cx="812800" cy="698500"/>
          </a:xfrm>
        </p:grpSpPr>
        <p:sp>
          <p:nvSpPr>
            <p:cNvPr id="56" name="Freeform 56"/>
            <p:cNvSpPr/>
            <p:nvPr/>
          </p:nvSpPr>
          <p:spPr>
            <a:xfrm>
              <a:off x="19406" y="0"/>
              <a:ext cx="773988" cy="698500"/>
            </a:xfrm>
            <a:custGeom>
              <a:avLst/>
              <a:gdLst/>
              <a:ahLst/>
              <a:cxnLst/>
              <a:rect l="l" t="t" r="r" b="b"/>
              <a:pathLst>
                <a:path w="773988" h="698500">
                  <a:moveTo>
                    <a:pt x="742572" y="436600"/>
                  </a:moveTo>
                  <a:lnTo>
                    <a:pt x="641016" y="611150"/>
                  </a:lnTo>
                  <a:cubicBezTo>
                    <a:pt x="609551" y="665230"/>
                    <a:pt x="551703" y="698500"/>
                    <a:pt x="489135" y="698500"/>
                  </a:cubicBezTo>
                  <a:lnTo>
                    <a:pt x="284853" y="698500"/>
                  </a:lnTo>
                  <a:cubicBezTo>
                    <a:pt x="222285" y="698500"/>
                    <a:pt x="164437" y="665230"/>
                    <a:pt x="132972" y="611150"/>
                  </a:cubicBezTo>
                  <a:lnTo>
                    <a:pt x="31416" y="436600"/>
                  </a:lnTo>
                  <a:cubicBezTo>
                    <a:pt x="0" y="382604"/>
                    <a:pt x="0" y="315896"/>
                    <a:pt x="31416" y="261900"/>
                  </a:cubicBezTo>
                  <a:lnTo>
                    <a:pt x="132972" y="87350"/>
                  </a:lnTo>
                  <a:cubicBezTo>
                    <a:pt x="164437" y="33270"/>
                    <a:pt x="222285" y="0"/>
                    <a:pt x="284853" y="0"/>
                  </a:cubicBezTo>
                  <a:lnTo>
                    <a:pt x="489135" y="0"/>
                  </a:lnTo>
                  <a:cubicBezTo>
                    <a:pt x="551703" y="0"/>
                    <a:pt x="609551" y="33270"/>
                    <a:pt x="641016" y="87350"/>
                  </a:cubicBezTo>
                  <a:lnTo>
                    <a:pt x="742572" y="261900"/>
                  </a:lnTo>
                  <a:cubicBezTo>
                    <a:pt x="773988" y="315896"/>
                    <a:pt x="773988" y="382604"/>
                    <a:pt x="742572" y="436600"/>
                  </a:cubicBezTo>
                  <a:close/>
                </a:path>
              </a:pathLst>
            </a:custGeom>
            <a:gradFill rotWithShape="1">
              <a:gsLst>
                <a:gs pos="0">
                  <a:srgbClr val="8C52FF">
                    <a:alpha val="100000"/>
                  </a:srgbClr>
                </a:gs>
                <a:gs pos="100000">
                  <a:srgbClr val="5CE1E6">
                    <a:alpha val="100000"/>
                  </a:srgbClr>
                </a:gs>
              </a:gsLst>
              <a:lin ang="0"/>
            </a:gradFill>
          </p:spPr>
          <p:txBody>
            <a:bodyPr/>
            <a:lstStyle/>
            <a:p>
              <a:endParaRPr lang="vi-VN"/>
            </a:p>
          </p:txBody>
        </p:sp>
        <p:sp>
          <p:nvSpPr>
            <p:cNvPr id="57" name="TextBox 57"/>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8">
            <a:extLst>
              <a:ext uri="{FF2B5EF4-FFF2-40B4-BE49-F238E27FC236}">
                <a16:creationId xmlns:a16="http://schemas.microsoft.com/office/drawing/2014/main" id="{D654D097-FC7E-C16D-96AD-C85B0EDEC3EC}"/>
              </a:ext>
            </a:extLst>
          </p:cNvPr>
          <p:cNvSpPr txBox="1"/>
          <p:nvPr/>
        </p:nvSpPr>
        <p:spPr>
          <a:xfrm>
            <a:off x="4571835" y="2937307"/>
            <a:ext cx="13324114" cy="4369658"/>
          </a:xfrm>
          <a:prstGeom prst="rect">
            <a:avLst/>
          </a:prstGeom>
          <a:noFill/>
        </p:spPr>
        <p:txBody>
          <a:bodyPr wrap="square">
            <a:spAutoFit/>
          </a:bodyPr>
          <a:lstStyle/>
          <a:p>
            <a:pPr marR="221615" indent="990600">
              <a:lnSpc>
                <a:spcPct val="200000"/>
              </a:lnSpc>
            </a:pPr>
            <a:r>
              <a:rPr lang="vi-VN" sz="3600" b="1" dirty="0">
                <a:effectLst/>
                <a:latin typeface="Fira Sans" panose="020B0503050000020004" pitchFamily="34" charset="0"/>
                <a:ea typeface="DejaVu Sans"/>
                <a:cs typeface="DejaVu Sans"/>
              </a:rPr>
              <a:t>Nguyễn Minh Hiếu – 2151160536</a:t>
            </a:r>
            <a:endParaRPr lang="vi-VN" sz="4800" b="1" dirty="0">
              <a:effectLst/>
              <a:latin typeface="Fira Sans" panose="020B0503050000020004" pitchFamily="34" charset="0"/>
              <a:ea typeface="DejaVu Sans"/>
              <a:cs typeface="DejaVu Sans"/>
            </a:endParaRPr>
          </a:p>
          <a:p>
            <a:pPr marR="221615" indent="990600">
              <a:lnSpc>
                <a:spcPct val="200000"/>
              </a:lnSpc>
            </a:pPr>
            <a:r>
              <a:rPr lang="vi-VN" sz="3600" b="1" dirty="0">
                <a:effectLst/>
                <a:latin typeface="Fira Sans" panose="020B0503050000020004" pitchFamily="34" charset="0"/>
                <a:ea typeface="DejaVu Sans"/>
                <a:cs typeface="DejaVu Sans"/>
              </a:rPr>
              <a:t>Nguyễn Thanh Hưng – 2151060268</a:t>
            </a:r>
            <a:endParaRPr lang="vi-VN" sz="4800" b="1" dirty="0">
              <a:effectLst/>
              <a:latin typeface="Fira Sans" panose="020B0503050000020004" pitchFamily="34" charset="0"/>
              <a:ea typeface="DejaVu Sans"/>
              <a:cs typeface="DejaVu Sans"/>
            </a:endParaRPr>
          </a:p>
          <a:p>
            <a:pPr marR="221615" indent="990600">
              <a:lnSpc>
                <a:spcPct val="200000"/>
              </a:lnSpc>
            </a:pPr>
            <a:r>
              <a:rPr lang="vi-VN" sz="3600" b="1" dirty="0">
                <a:effectLst/>
                <a:latin typeface="Fira Sans" panose="020B0503050000020004" pitchFamily="34" charset="0"/>
                <a:ea typeface="DejaVu Sans"/>
                <a:cs typeface="DejaVu Sans"/>
              </a:rPr>
              <a:t>Nguyễn Thành Hưng – 2151160521</a:t>
            </a:r>
            <a:endParaRPr lang="vi-VN" sz="4800" b="1" dirty="0">
              <a:effectLst/>
              <a:latin typeface="Fira Sans" panose="020B0503050000020004" pitchFamily="34" charset="0"/>
              <a:ea typeface="DejaVu Sans"/>
              <a:cs typeface="DejaVu Sans"/>
            </a:endParaRPr>
          </a:p>
          <a:p>
            <a:pPr marR="221615" indent="990600">
              <a:lnSpc>
                <a:spcPct val="200000"/>
              </a:lnSpc>
            </a:pPr>
            <a:r>
              <a:rPr lang="vi-VN" sz="3600" b="1" dirty="0">
                <a:effectLst/>
                <a:latin typeface="Fira Sans" panose="020B0503050000020004" pitchFamily="34" charset="0"/>
                <a:ea typeface="DejaVu Sans"/>
                <a:cs typeface="DejaVu Sans"/>
              </a:rPr>
              <a:t>Nguyễn Hoàng Anh - 2151160491</a:t>
            </a:r>
            <a:endParaRPr lang="vi-VN" sz="4800" b="1" dirty="0">
              <a:effectLst/>
              <a:latin typeface="Fira Sans" panose="020B0503050000020004" pitchFamily="34" charset="0"/>
              <a:ea typeface="DejaVu Sans"/>
              <a:cs typeface="DejaVu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64175">
                <a:alpha val="100000"/>
              </a:srgbClr>
            </a:gs>
            <a:gs pos="100000">
              <a:srgbClr val="3070D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84111" y="4524504"/>
            <a:ext cx="5049387" cy="5762496"/>
          </a:xfrm>
          <a:custGeom>
            <a:avLst/>
            <a:gdLst/>
            <a:ahLst/>
            <a:cxnLst/>
            <a:rect l="l" t="t" r="r" b="b"/>
            <a:pathLst>
              <a:path w="5049387" h="5762496">
                <a:moveTo>
                  <a:pt x="0" y="0"/>
                </a:moveTo>
                <a:lnTo>
                  <a:pt x="5049387" y="0"/>
                </a:lnTo>
                <a:lnTo>
                  <a:pt x="5049387" y="5762496"/>
                </a:lnTo>
                <a:lnTo>
                  <a:pt x="0" y="576249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H="1" flipV="1">
            <a:off x="13840774" y="-1852548"/>
            <a:ext cx="5049387" cy="5762496"/>
          </a:xfrm>
          <a:custGeom>
            <a:avLst/>
            <a:gdLst/>
            <a:ahLst/>
            <a:cxnLst/>
            <a:rect l="l" t="t" r="r" b="b"/>
            <a:pathLst>
              <a:path w="5049387" h="5762496">
                <a:moveTo>
                  <a:pt x="5049388" y="5762496"/>
                </a:moveTo>
                <a:lnTo>
                  <a:pt x="0" y="5762496"/>
                </a:lnTo>
                <a:lnTo>
                  <a:pt x="0" y="0"/>
                </a:lnTo>
                <a:lnTo>
                  <a:pt x="5049388" y="0"/>
                </a:lnTo>
                <a:lnTo>
                  <a:pt x="5049388" y="5762496"/>
                </a:lnTo>
                <a:close/>
              </a:path>
            </a:pathLst>
          </a:custGeom>
          <a:blipFill>
            <a:blip r:embed="rId4">
              <a:alphaModFix amt="9999"/>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4" name="Group 4"/>
          <p:cNvGrpSpPr/>
          <p:nvPr/>
        </p:nvGrpSpPr>
        <p:grpSpPr>
          <a:xfrm>
            <a:off x="1323269" y="1480400"/>
            <a:ext cx="15764661" cy="7326199"/>
            <a:chOff x="0" y="0"/>
            <a:chExt cx="1498823" cy="696537"/>
          </a:xfrm>
        </p:grpSpPr>
        <p:sp>
          <p:nvSpPr>
            <p:cNvPr id="5" name="Freeform 5"/>
            <p:cNvSpPr/>
            <p:nvPr/>
          </p:nvSpPr>
          <p:spPr>
            <a:xfrm>
              <a:off x="0" y="0"/>
              <a:ext cx="1498823" cy="696537"/>
            </a:xfrm>
            <a:custGeom>
              <a:avLst/>
              <a:gdLst/>
              <a:ahLst/>
              <a:cxnLst/>
              <a:rect l="l" t="t" r="r" b="b"/>
              <a:pathLst>
                <a:path w="1498823" h="696537">
                  <a:moveTo>
                    <a:pt x="68871" y="0"/>
                  </a:moveTo>
                  <a:lnTo>
                    <a:pt x="1429951" y="0"/>
                  </a:lnTo>
                  <a:cubicBezTo>
                    <a:pt x="1448217" y="0"/>
                    <a:pt x="1465735" y="7256"/>
                    <a:pt x="1478651" y="20172"/>
                  </a:cubicBezTo>
                  <a:cubicBezTo>
                    <a:pt x="1491567" y="33088"/>
                    <a:pt x="1498823" y="50605"/>
                    <a:pt x="1498823" y="68871"/>
                  </a:cubicBezTo>
                  <a:lnTo>
                    <a:pt x="1498823" y="627666"/>
                  </a:lnTo>
                  <a:cubicBezTo>
                    <a:pt x="1498823" y="645932"/>
                    <a:pt x="1491567" y="663449"/>
                    <a:pt x="1478651" y="676365"/>
                  </a:cubicBezTo>
                  <a:cubicBezTo>
                    <a:pt x="1465735" y="689281"/>
                    <a:pt x="1448217" y="696537"/>
                    <a:pt x="1429951" y="696537"/>
                  </a:cubicBezTo>
                  <a:lnTo>
                    <a:pt x="68871" y="696537"/>
                  </a:lnTo>
                  <a:cubicBezTo>
                    <a:pt x="50605" y="696537"/>
                    <a:pt x="33088" y="689281"/>
                    <a:pt x="20172" y="676365"/>
                  </a:cubicBezTo>
                  <a:cubicBezTo>
                    <a:pt x="7256" y="663449"/>
                    <a:pt x="0" y="645932"/>
                    <a:pt x="0" y="627666"/>
                  </a:cubicBezTo>
                  <a:lnTo>
                    <a:pt x="0" y="68871"/>
                  </a:lnTo>
                  <a:cubicBezTo>
                    <a:pt x="0" y="50605"/>
                    <a:pt x="7256" y="33088"/>
                    <a:pt x="20172" y="20172"/>
                  </a:cubicBezTo>
                  <a:cubicBezTo>
                    <a:pt x="33088" y="7256"/>
                    <a:pt x="50605" y="0"/>
                    <a:pt x="68871" y="0"/>
                  </a:cubicBezTo>
                  <a:close/>
                </a:path>
              </a:pathLst>
            </a:custGeom>
            <a:solidFill>
              <a:srgbClr val="F2EFF1"/>
            </a:solidFill>
          </p:spPr>
          <p:txBody>
            <a:bodyPr/>
            <a:lstStyle/>
            <a:p>
              <a:endParaRPr lang="vi-VN"/>
            </a:p>
          </p:txBody>
        </p:sp>
        <p:sp>
          <p:nvSpPr>
            <p:cNvPr id="6" name="TextBox 6"/>
            <p:cNvSpPr txBox="1"/>
            <p:nvPr/>
          </p:nvSpPr>
          <p:spPr>
            <a:xfrm>
              <a:off x="0" y="-38100"/>
              <a:ext cx="1498823" cy="73463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16792" y="1028700"/>
            <a:ext cx="1808897" cy="2009886"/>
          </a:xfrm>
          <a:custGeom>
            <a:avLst/>
            <a:gdLst/>
            <a:ahLst/>
            <a:cxnLst/>
            <a:rect l="l" t="t" r="r" b="b"/>
            <a:pathLst>
              <a:path w="1808897" h="2009886">
                <a:moveTo>
                  <a:pt x="0" y="0"/>
                </a:moveTo>
                <a:lnTo>
                  <a:pt x="1808897" y="0"/>
                </a:lnTo>
                <a:lnTo>
                  <a:pt x="1808897" y="2009886"/>
                </a:lnTo>
                <a:lnTo>
                  <a:pt x="0" y="2009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15814351" y="7752153"/>
            <a:ext cx="1273579" cy="1217860"/>
          </a:xfrm>
          <a:custGeom>
            <a:avLst/>
            <a:gdLst/>
            <a:ahLst/>
            <a:cxnLst/>
            <a:rect l="l" t="t" r="r" b="b"/>
            <a:pathLst>
              <a:path w="1273579" h="1217860">
                <a:moveTo>
                  <a:pt x="0" y="0"/>
                </a:moveTo>
                <a:lnTo>
                  <a:pt x="1273579" y="0"/>
                </a:lnTo>
                <a:lnTo>
                  <a:pt x="1273579" y="1217860"/>
                </a:lnTo>
                <a:lnTo>
                  <a:pt x="0" y="12178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rot="5400000">
            <a:off x="3024082" y="7253760"/>
            <a:ext cx="407138" cy="1403925"/>
          </a:xfrm>
          <a:custGeom>
            <a:avLst/>
            <a:gdLst/>
            <a:ahLst/>
            <a:cxnLst/>
            <a:rect l="l" t="t" r="r" b="b"/>
            <a:pathLst>
              <a:path w="407138" h="1403925">
                <a:moveTo>
                  <a:pt x="0" y="0"/>
                </a:moveTo>
                <a:lnTo>
                  <a:pt x="407138" y="0"/>
                </a:lnTo>
                <a:lnTo>
                  <a:pt x="407138" y="1403925"/>
                </a:lnTo>
                <a:lnTo>
                  <a:pt x="0" y="14039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15190909" y="905076"/>
            <a:ext cx="990997" cy="1150649"/>
          </a:xfrm>
          <a:custGeom>
            <a:avLst/>
            <a:gdLst/>
            <a:ahLst/>
            <a:cxnLst/>
            <a:rect l="l" t="t" r="r" b="b"/>
            <a:pathLst>
              <a:path w="990997" h="1150649">
                <a:moveTo>
                  <a:pt x="0" y="0"/>
                </a:moveTo>
                <a:lnTo>
                  <a:pt x="990997" y="0"/>
                </a:lnTo>
                <a:lnTo>
                  <a:pt x="990997" y="1150649"/>
                </a:lnTo>
                <a:lnTo>
                  <a:pt x="0" y="11506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TextBox 11"/>
          <p:cNvSpPr txBox="1"/>
          <p:nvPr/>
        </p:nvSpPr>
        <p:spPr>
          <a:xfrm>
            <a:off x="2891473" y="2189075"/>
            <a:ext cx="12692573" cy="1033781"/>
          </a:xfrm>
          <a:prstGeom prst="rect">
            <a:avLst/>
          </a:prstGeom>
        </p:spPr>
        <p:txBody>
          <a:bodyPr lIns="0" tIns="0" rIns="0" bIns="0" rtlCol="0" anchor="t">
            <a:spAutoFit/>
          </a:bodyPr>
          <a:lstStyle/>
          <a:p>
            <a:pPr algn="ctr">
              <a:lnSpc>
                <a:spcPts val="7700"/>
              </a:lnSpc>
            </a:pPr>
            <a:r>
              <a:rPr lang="en-US" sz="7700" b="1">
                <a:solidFill>
                  <a:srgbClr val="264175"/>
                </a:solidFill>
                <a:latin typeface="Fira Sans Bold"/>
                <a:ea typeface="Fira Sans Bold"/>
                <a:cs typeface="Fira Sans Bold"/>
                <a:sym typeface="Fira Sans Bold"/>
              </a:rPr>
              <a:t>NỘI DUNG THUYẾT TRÌNH</a:t>
            </a:r>
          </a:p>
        </p:txBody>
      </p:sp>
      <p:sp>
        <p:nvSpPr>
          <p:cNvPr id="12" name="TextBox 12"/>
          <p:cNvSpPr txBox="1"/>
          <p:nvPr/>
        </p:nvSpPr>
        <p:spPr>
          <a:xfrm>
            <a:off x="2687679" y="3869184"/>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01</a:t>
            </a:r>
          </a:p>
        </p:txBody>
      </p:sp>
      <p:sp>
        <p:nvSpPr>
          <p:cNvPr id="13" name="TextBox 13"/>
          <p:cNvSpPr txBox="1"/>
          <p:nvPr/>
        </p:nvSpPr>
        <p:spPr>
          <a:xfrm>
            <a:off x="7200555" y="3869184"/>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03</a:t>
            </a:r>
          </a:p>
        </p:txBody>
      </p:sp>
      <p:sp>
        <p:nvSpPr>
          <p:cNvPr id="14" name="TextBox 14"/>
          <p:cNvSpPr txBox="1"/>
          <p:nvPr/>
        </p:nvSpPr>
        <p:spPr>
          <a:xfrm>
            <a:off x="2695817" y="6193219"/>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02</a:t>
            </a:r>
          </a:p>
        </p:txBody>
      </p:sp>
      <p:sp>
        <p:nvSpPr>
          <p:cNvPr id="15" name="TextBox 15"/>
          <p:cNvSpPr txBox="1"/>
          <p:nvPr/>
        </p:nvSpPr>
        <p:spPr>
          <a:xfrm>
            <a:off x="7208693" y="6193219"/>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04</a:t>
            </a:r>
          </a:p>
        </p:txBody>
      </p:sp>
      <p:sp>
        <p:nvSpPr>
          <p:cNvPr id="16" name="TextBox 16"/>
          <p:cNvSpPr txBox="1"/>
          <p:nvPr/>
        </p:nvSpPr>
        <p:spPr>
          <a:xfrm>
            <a:off x="11713431" y="3869184"/>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05</a:t>
            </a:r>
          </a:p>
        </p:txBody>
      </p:sp>
      <p:sp>
        <p:nvSpPr>
          <p:cNvPr id="17" name="TextBox 17"/>
          <p:cNvSpPr txBox="1"/>
          <p:nvPr/>
        </p:nvSpPr>
        <p:spPr>
          <a:xfrm>
            <a:off x="11721569" y="6193219"/>
            <a:ext cx="1079945" cy="655320"/>
          </a:xfrm>
          <a:prstGeom prst="rect">
            <a:avLst/>
          </a:prstGeom>
        </p:spPr>
        <p:txBody>
          <a:bodyPr lIns="0" tIns="0" rIns="0" bIns="0" rtlCol="0" anchor="t">
            <a:spAutoFit/>
          </a:bodyPr>
          <a:lstStyle/>
          <a:p>
            <a:pPr algn="l">
              <a:lnSpc>
                <a:spcPts val="4800"/>
              </a:lnSpc>
            </a:pPr>
            <a:r>
              <a:rPr lang="en-US" sz="4800">
                <a:solidFill>
                  <a:srgbClr val="264175"/>
                </a:solidFill>
                <a:latin typeface="Bernoru"/>
                <a:ea typeface="Bernoru"/>
                <a:cs typeface="Bernoru"/>
                <a:sym typeface="Bernoru"/>
              </a:rPr>
              <a:t>06</a:t>
            </a:r>
          </a:p>
        </p:txBody>
      </p:sp>
      <p:sp>
        <p:nvSpPr>
          <p:cNvPr id="18" name="TextBox 18"/>
          <p:cNvSpPr txBox="1"/>
          <p:nvPr/>
        </p:nvSpPr>
        <p:spPr>
          <a:xfrm>
            <a:off x="3767624" y="3973006"/>
            <a:ext cx="3168638" cy="371475"/>
          </a:xfrm>
          <a:prstGeom prst="rect">
            <a:avLst/>
          </a:prstGeom>
        </p:spPr>
        <p:txBody>
          <a:bodyPr lIns="0" tIns="0" rIns="0" bIns="0" rtlCol="0" anchor="t">
            <a:spAutoFit/>
          </a:bodyPr>
          <a:lstStyle/>
          <a:p>
            <a:pPr marL="0" lvl="0" indent="0" algn="l">
              <a:lnSpc>
                <a:spcPts val="2999"/>
              </a:lnSpc>
              <a:spcBef>
                <a:spcPct val="0"/>
              </a:spcBef>
            </a:pPr>
            <a:r>
              <a:rPr lang="en-US" sz="2499" b="1">
                <a:solidFill>
                  <a:srgbClr val="072542"/>
                </a:solidFill>
                <a:latin typeface="DM Sans Bold"/>
                <a:ea typeface="DM Sans Bold"/>
                <a:cs typeface="DM Sans Bold"/>
                <a:sym typeface="DM Sans Bold"/>
              </a:rPr>
              <a:t>GIỚI THIỆU </a:t>
            </a:r>
          </a:p>
        </p:txBody>
      </p:sp>
      <p:sp>
        <p:nvSpPr>
          <p:cNvPr id="19" name="TextBox 19"/>
          <p:cNvSpPr txBox="1"/>
          <p:nvPr/>
        </p:nvSpPr>
        <p:spPr>
          <a:xfrm>
            <a:off x="3775762" y="6291327"/>
            <a:ext cx="3168638" cy="742950"/>
          </a:xfrm>
          <a:prstGeom prst="rect">
            <a:avLst/>
          </a:prstGeom>
        </p:spPr>
        <p:txBody>
          <a:bodyPr lIns="0" tIns="0" rIns="0" bIns="0" rtlCol="0" anchor="t">
            <a:spAutoFit/>
          </a:bodyPr>
          <a:lstStyle/>
          <a:p>
            <a:pPr algn="l">
              <a:lnSpc>
                <a:spcPts val="2999"/>
              </a:lnSpc>
            </a:pPr>
            <a:r>
              <a:rPr lang="en-US" sz="2499" b="1">
                <a:solidFill>
                  <a:srgbClr val="072542"/>
                </a:solidFill>
                <a:latin typeface="DM Sans Bold"/>
                <a:ea typeface="DM Sans Bold"/>
                <a:cs typeface="DM Sans Bold"/>
                <a:sym typeface="DM Sans Bold"/>
              </a:rPr>
              <a:t>MỘT SỐ KIẾN THỨC CƠ BẢN</a:t>
            </a:r>
          </a:p>
        </p:txBody>
      </p:sp>
      <p:sp>
        <p:nvSpPr>
          <p:cNvPr id="20" name="TextBox 20"/>
          <p:cNvSpPr txBox="1"/>
          <p:nvPr/>
        </p:nvSpPr>
        <p:spPr>
          <a:xfrm>
            <a:off x="8288638" y="6291327"/>
            <a:ext cx="2660837" cy="371475"/>
          </a:xfrm>
          <a:prstGeom prst="rect">
            <a:avLst/>
          </a:prstGeom>
        </p:spPr>
        <p:txBody>
          <a:bodyPr lIns="0" tIns="0" rIns="0" bIns="0" rtlCol="0" anchor="t">
            <a:spAutoFit/>
          </a:bodyPr>
          <a:lstStyle/>
          <a:p>
            <a:pPr algn="l">
              <a:lnSpc>
                <a:spcPts val="2999"/>
              </a:lnSpc>
            </a:pPr>
            <a:r>
              <a:rPr lang="en-US" sz="2499" b="1">
                <a:solidFill>
                  <a:srgbClr val="072542"/>
                </a:solidFill>
                <a:latin typeface="DM Sans Bold"/>
                <a:ea typeface="DM Sans Bold"/>
                <a:cs typeface="DM Sans Bold"/>
                <a:sym typeface="DM Sans Bold"/>
              </a:rPr>
              <a:t>THỰC NGHIỆM</a:t>
            </a:r>
          </a:p>
        </p:txBody>
      </p:sp>
      <p:sp>
        <p:nvSpPr>
          <p:cNvPr id="21" name="TextBox 21"/>
          <p:cNvSpPr txBox="1"/>
          <p:nvPr/>
        </p:nvSpPr>
        <p:spPr>
          <a:xfrm>
            <a:off x="12800301" y="6291327"/>
            <a:ext cx="3565167" cy="371475"/>
          </a:xfrm>
          <a:prstGeom prst="rect">
            <a:avLst/>
          </a:prstGeom>
        </p:spPr>
        <p:txBody>
          <a:bodyPr lIns="0" tIns="0" rIns="0" bIns="0" rtlCol="0" anchor="t">
            <a:spAutoFit/>
          </a:bodyPr>
          <a:lstStyle/>
          <a:p>
            <a:pPr algn="l">
              <a:lnSpc>
                <a:spcPts val="2999"/>
              </a:lnSpc>
            </a:pPr>
            <a:r>
              <a:rPr lang="en-US" sz="2499" b="1">
                <a:solidFill>
                  <a:srgbClr val="072542"/>
                </a:solidFill>
                <a:latin typeface="DM Sans Bold"/>
                <a:ea typeface="DM Sans Bold"/>
                <a:cs typeface="DM Sans Bold"/>
                <a:sym typeface="DM Sans Bold"/>
              </a:rPr>
              <a:t>TÀI LIỆU THAM KHẢO</a:t>
            </a:r>
          </a:p>
        </p:txBody>
      </p:sp>
      <p:sp>
        <p:nvSpPr>
          <p:cNvPr id="22" name="TextBox 22"/>
          <p:cNvSpPr txBox="1"/>
          <p:nvPr/>
        </p:nvSpPr>
        <p:spPr>
          <a:xfrm>
            <a:off x="8280500" y="3967291"/>
            <a:ext cx="3168638" cy="1857375"/>
          </a:xfrm>
          <a:prstGeom prst="rect">
            <a:avLst/>
          </a:prstGeom>
        </p:spPr>
        <p:txBody>
          <a:bodyPr lIns="0" tIns="0" rIns="0" bIns="0" rtlCol="0" anchor="t">
            <a:spAutoFit/>
          </a:bodyPr>
          <a:lstStyle/>
          <a:p>
            <a:pPr algn="l">
              <a:lnSpc>
                <a:spcPts val="2999"/>
              </a:lnSpc>
            </a:pPr>
            <a:r>
              <a:rPr lang="en-US" sz="2499" b="1">
                <a:solidFill>
                  <a:srgbClr val="072542"/>
                </a:solidFill>
                <a:latin typeface="DM Sans Bold"/>
                <a:ea typeface="DM Sans Bold"/>
                <a:cs typeface="DM Sans Bold"/>
                <a:sym typeface="DM Sans Bold"/>
              </a:rPr>
              <a:t>PHÂN CỤM DỮ LIỆU VỚI GIẢI THUẬT </a:t>
            </a:r>
          </a:p>
          <a:p>
            <a:pPr algn="l">
              <a:lnSpc>
                <a:spcPts val="2999"/>
              </a:lnSpc>
            </a:pPr>
            <a:r>
              <a:rPr lang="en-US" sz="2499" b="1">
                <a:solidFill>
                  <a:srgbClr val="072542"/>
                </a:solidFill>
                <a:latin typeface="DM Sans Bold"/>
                <a:ea typeface="DM Sans Bold"/>
                <a:cs typeface="DM Sans Bold"/>
                <a:sym typeface="DM Sans Bold"/>
              </a:rPr>
              <a:t>K-MEANS SONG SONG TRÊN MÔ HÌNH MAP REDUECE</a:t>
            </a:r>
          </a:p>
        </p:txBody>
      </p:sp>
      <p:sp>
        <p:nvSpPr>
          <p:cNvPr id="23" name="TextBox 23"/>
          <p:cNvSpPr txBox="1"/>
          <p:nvPr/>
        </p:nvSpPr>
        <p:spPr>
          <a:xfrm>
            <a:off x="12792163" y="3967291"/>
            <a:ext cx="3168638" cy="371475"/>
          </a:xfrm>
          <a:prstGeom prst="rect">
            <a:avLst/>
          </a:prstGeom>
        </p:spPr>
        <p:txBody>
          <a:bodyPr lIns="0" tIns="0" rIns="0" bIns="0" rtlCol="0" anchor="t">
            <a:spAutoFit/>
          </a:bodyPr>
          <a:lstStyle/>
          <a:p>
            <a:pPr algn="l">
              <a:lnSpc>
                <a:spcPts val="2999"/>
              </a:lnSpc>
            </a:pPr>
            <a:r>
              <a:rPr lang="en-US" sz="2499" b="1">
                <a:solidFill>
                  <a:srgbClr val="072542"/>
                </a:solidFill>
                <a:latin typeface="DM Sans Bold"/>
                <a:ea typeface="DM Sans Bold"/>
                <a:cs typeface="DM Sans Bold"/>
                <a:sym typeface="DM Sans Bold"/>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8763442" y="2225874"/>
            <a:ext cx="9524558" cy="5835251"/>
            <a:chOff x="0" y="0"/>
            <a:chExt cx="12699410" cy="7780335"/>
          </a:xfrm>
        </p:grpSpPr>
        <p:pic>
          <p:nvPicPr>
            <p:cNvPr id="3" name="Picture 3"/>
            <p:cNvPicPr>
              <a:picLocks noChangeAspect="1"/>
            </p:cNvPicPr>
            <p:nvPr/>
          </p:nvPicPr>
          <p:blipFill>
            <a:blip r:embed="rId2"/>
            <a:srcRect t="4065" b="4065"/>
            <a:stretch>
              <a:fillRect/>
            </a:stretch>
          </p:blipFill>
          <p:spPr>
            <a:xfrm>
              <a:off x="0" y="0"/>
              <a:ext cx="12699410" cy="7780335"/>
            </a:xfrm>
            <a:prstGeom prst="rect">
              <a:avLst/>
            </a:prstGeom>
          </p:spPr>
        </p:pic>
      </p:grpSp>
      <p:grpSp>
        <p:nvGrpSpPr>
          <p:cNvPr id="4" name="Group 4"/>
          <p:cNvGrpSpPr/>
          <p:nvPr/>
        </p:nvGrpSpPr>
        <p:grpSpPr>
          <a:xfrm>
            <a:off x="0" y="9619329"/>
            <a:ext cx="18288000" cy="667671"/>
            <a:chOff x="0" y="0"/>
            <a:chExt cx="4816593" cy="175847"/>
          </a:xfrm>
        </p:grpSpPr>
        <p:sp>
          <p:nvSpPr>
            <p:cNvPr id="5" name="Freeform 5"/>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txBody>
            <a:bodyPr/>
            <a:lstStyle/>
            <a:p>
              <a:endParaRPr lang="vi-VN"/>
            </a:p>
          </p:txBody>
        </p:sp>
        <p:sp>
          <p:nvSpPr>
            <p:cNvPr id="6" name="TextBox 6"/>
            <p:cNvSpPr txBox="1"/>
            <p:nvPr/>
          </p:nvSpPr>
          <p:spPr>
            <a:xfrm>
              <a:off x="0" y="-38100"/>
              <a:ext cx="4816593" cy="213947"/>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1290484"/>
            <a:ext cx="2886406"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01. GIỚI THIỆU </a:t>
            </a:r>
          </a:p>
        </p:txBody>
      </p:sp>
      <p:sp>
        <p:nvSpPr>
          <p:cNvPr id="8" name="TextBox 8"/>
          <p:cNvSpPr txBox="1"/>
          <p:nvPr/>
        </p:nvSpPr>
        <p:spPr>
          <a:xfrm>
            <a:off x="722143" y="3395499"/>
            <a:ext cx="6385927" cy="657225"/>
          </a:xfrm>
          <a:prstGeom prst="rect">
            <a:avLst/>
          </a:prstGeom>
        </p:spPr>
        <p:txBody>
          <a:bodyPr lIns="0" tIns="0" rIns="0" bIns="0" rtlCol="0" anchor="t">
            <a:spAutoFit/>
          </a:bodyPr>
          <a:lstStyle/>
          <a:p>
            <a:pPr algn="l">
              <a:lnSpc>
                <a:spcPts val="5280"/>
              </a:lnSpc>
            </a:pPr>
            <a:r>
              <a:rPr lang="en-US" sz="4400">
                <a:solidFill>
                  <a:srgbClr val="3B4A52"/>
                </a:solidFill>
                <a:latin typeface="Garet ExtraBold"/>
                <a:ea typeface="Garet ExtraBold"/>
                <a:cs typeface="Garet ExtraBold"/>
                <a:sym typeface="Garet ExtraBold"/>
              </a:rPr>
              <a:t>KHÁI QUÁT VẤN ĐỀ </a:t>
            </a:r>
          </a:p>
        </p:txBody>
      </p:sp>
      <p:sp>
        <p:nvSpPr>
          <p:cNvPr id="9" name="TextBox 9"/>
          <p:cNvSpPr txBox="1"/>
          <p:nvPr/>
        </p:nvSpPr>
        <p:spPr>
          <a:xfrm>
            <a:off x="722143" y="4276728"/>
            <a:ext cx="7396010" cy="2884678"/>
          </a:xfrm>
          <a:prstGeom prst="rect">
            <a:avLst/>
          </a:prstGeom>
        </p:spPr>
        <p:txBody>
          <a:bodyPr lIns="0" tIns="0" rIns="0" bIns="0" rtlCol="0" anchor="t">
            <a:spAutoFit/>
          </a:bodyPr>
          <a:lstStyle/>
          <a:p>
            <a:pPr algn="l">
              <a:lnSpc>
                <a:spcPts val="2920"/>
              </a:lnSpc>
            </a:pPr>
            <a:r>
              <a:rPr lang="en-US" sz="2299" spc="91">
                <a:solidFill>
                  <a:srgbClr val="546873"/>
                </a:solidFill>
                <a:latin typeface="Nunito"/>
                <a:ea typeface="Nunito"/>
                <a:cs typeface="Nunito"/>
                <a:sym typeface="Nunito"/>
              </a:rPr>
              <a:t> Bài toán tìm kiếm giá điện thoại là một trong những bài toán phổ biến của cuộc sống thường ngày. Khi mua hoặc bán một chiếc điện thoại, người mua hoặc hoặc người bán thường quan tâm đến giá trị thực tế của chiếc điện thoại đó để đảm bảo tính công bằng và hợp lý trong giao dịch.</a:t>
            </a:r>
          </a:p>
          <a:p>
            <a:pPr algn="l">
              <a:lnSpc>
                <a:spcPts val="2920"/>
              </a:lnSpc>
            </a:pPr>
            <a:r>
              <a:rPr lang="en-US" sz="2299" spc="91">
                <a:solidFill>
                  <a:srgbClr val="546873"/>
                </a:solidFill>
                <a:latin typeface="Nunito"/>
                <a:ea typeface="Nunito"/>
                <a:cs typeface="Nunito"/>
                <a:sym typeface="Nunito"/>
              </a:rPr>
              <a:t> </a:t>
            </a:r>
          </a:p>
          <a:p>
            <a:pPr algn="l">
              <a:lnSpc>
                <a:spcPts val="2920"/>
              </a:lnSpc>
            </a:pPr>
            <a:endParaRPr lang="en-US" sz="2299" spc="91">
              <a:solidFill>
                <a:srgbClr val="546873"/>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4" name="Group 4"/>
          <p:cNvGrpSpPr/>
          <p:nvPr/>
        </p:nvGrpSpPr>
        <p:grpSpPr>
          <a:xfrm>
            <a:off x="0" y="9619329"/>
            <a:ext cx="18288000" cy="667671"/>
            <a:chOff x="0" y="0"/>
            <a:chExt cx="4816593" cy="175847"/>
          </a:xfrm>
        </p:grpSpPr>
        <p:sp>
          <p:nvSpPr>
            <p:cNvPr id="5" name="Freeform 5"/>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txBody>
            <a:bodyPr/>
            <a:lstStyle/>
            <a:p>
              <a:endParaRPr lang="vi-VN"/>
            </a:p>
          </p:txBody>
        </p:sp>
        <p:sp>
          <p:nvSpPr>
            <p:cNvPr id="6" name="TextBox 6"/>
            <p:cNvSpPr txBox="1"/>
            <p:nvPr/>
          </p:nvSpPr>
          <p:spPr>
            <a:xfrm>
              <a:off x="0" y="-38100"/>
              <a:ext cx="4816593" cy="213947"/>
            </a:xfrm>
            <a:prstGeom prst="rect">
              <a:avLst/>
            </a:prstGeom>
          </p:spPr>
          <p:txBody>
            <a:bodyPr lIns="50800" tIns="50800" rIns="50800" bIns="50800" rtlCol="0" anchor="ctr"/>
            <a:lstStyle/>
            <a:p>
              <a:pPr algn="ctr">
                <a:lnSpc>
                  <a:spcPts val="3165"/>
                </a:lnSpc>
              </a:pPr>
              <a:endParaRPr/>
            </a:p>
          </p:txBody>
        </p:sp>
      </p:grpSp>
      <p:sp>
        <p:nvSpPr>
          <p:cNvPr id="7" name="TextBox 7"/>
          <p:cNvSpPr txBox="1"/>
          <p:nvPr/>
        </p:nvSpPr>
        <p:spPr>
          <a:xfrm>
            <a:off x="1028700" y="2225874"/>
            <a:ext cx="6385927" cy="666750"/>
          </a:xfrm>
          <a:prstGeom prst="rect">
            <a:avLst/>
          </a:prstGeom>
        </p:spPr>
        <p:txBody>
          <a:bodyPr lIns="0" tIns="0" rIns="0" bIns="0" rtlCol="0" anchor="t">
            <a:spAutoFit/>
          </a:bodyPr>
          <a:lstStyle/>
          <a:p>
            <a:pPr algn="l">
              <a:lnSpc>
                <a:spcPts val="5280"/>
              </a:lnSpc>
            </a:pPr>
            <a:r>
              <a:rPr lang="en-US" sz="4400" b="1">
                <a:solidFill>
                  <a:srgbClr val="3B4A52"/>
                </a:solidFill>
                <a:latin typeface="Fira Sans Bold"/>
                <a:ea typeface="Fira Sans Bold"/>
                <a:cs typeface="Fira Sans Bold"/>
                <a:sym typeface="Fira Sans Bold"/>
              </a:rPr>
              <a:t>PHẠM VI</a:t>
            </a:r>
          </a:p>
        </p:txBody>
      </p:sp>
      <p:sp>
        <p:nvSpPr>
          <p:cNvPr id="8" name="TextBox 8"/>
          <p:cNvSpPr txBox="1"/>
          <p:nvPr/>
        </p:nvSpPr>
        <p:spPr>
          <a:xfrm>
            <a:off x="1028700" y="3190878"/>
            <a:ext cx="7396010" cy="5056378"/>
          </a:xfrm>
          <a:prstGeom prst="rect">
            <a:avLst/>
          </a:prstGeom>
        </p:spPr>
        <p:txBody>
          <a:bodyPr lIns="0" tIns="0" rIns="0" bIns="0" rtlCol="0" anchor="t">
            <a:spAutoFit/>
          </a:bodyPr>
          <a:lstStyle/>
          <a:p>
            <a:pPr algn="l">
              <a:lnSpc>
                <a:spcPts val="2920"/>
              </a:lnSpc>
            </a:pPr>
            <a:r>
              <a:rPr lang="en-US" sz="2299" spc="91">
                <a:solidFill>
                  <a:srgbClr val="546873"/>
                </a:solidFill>
                <a:latin typeface="Nunito"/>
                <a:ea typeface="Nunito"/>
                <a:cs typeface="Nunito"/>
                <a:sym typeface="Nunito"/>
              </a:rPr>
              <a:t>Phân cụm dữ liệu là một phương thức khai phá dữ liệu quan trọng. Việc phân tích gom cụm là tìm hiểu giải thuật và phương thức phân loại đối tượng. Một cụm là tập các đối tượng tương tự nhau hoặc là tập các thực thể hoặc nhóm các đối tượng mà các thực thể trong cùng cụm phải giống nhau; các thực thể ở các cụm khác nhau thì không giống nhau. </a:t>
            </a:r>
          </a:p>
          <a:p>
            <a:pPr algn="l">
              <a:lnSpc>
                <a:spcPts val="2920"/>
              </a:lnSpc>
            </a:pPr>
            <a:endParaRPr lang="en-US" sz="2299" spc="91">
              <a:solidFill>
                <a:srgbClr val="546873"/>
              </a:solidFill>
              <a:latin typeface="Nunito"/>
              <a:ea typeface="Nunito"/>
              <a:cs typeface="Nunito"/>
              <a:sym typeface="Nunito"/>
            </a:endParaRPr>
          </a:p>
          <a:p>
            <a:pPr algn="l">
              <a:lnSpc>
                <a:spcPts val="2920"/>
              </a:lnSpc>
            </a:pPr>
            <a:r>
              <a:rPr lang="en-US" sz="2299" spc="91">
                <a:solidFill>
                  <a:srgbClr val="546873"/>
                </a:solidFill>
                <a:latin typeface="Nunito"/>
                <a:ea typeface="Nunito"/>
                <a:cs typeface="Nunito"/>
                <a:sym typeface="Nunito"/>
              </a:rPr>
              <a:t> Trong bài báo này, chúng tôi đề cập đến việc triểnkhai giải thuật gom cụm K-means trên mô hình lập trình song song MapReduce dựa trên nền tảng Hadoop [4] và đưa ra một số kết quả thử nghiệm gom cụm phân tán dựa trên mô hình này.</a:t>
            </a:r>
          </a:p>
          <a:p>
            <a:pPr algn="l">
              <a:lnSpc>
                <a:spcPts val="2920"/>
              </a:lnSpc>
            </a:pPr>
            <a:endParaRPr lang="en-US" sz="2299" spc="91">
              <a:solidFill>
                <a:srgbClr val="546873"/>
              </a:solidFill>
              <a:latin typeface="Nunito"/>
              <a:ea typeface="Nunito"/>
              <a:cs typeface="Nunito"/>
              <a:sym typeface="Nunito"/>
            </a:endParaRPr>
          </a:p>
        </p:txBody>
      </p:sp>
      <p:sp>
        <p:nvSpPr>
          <p:cNvPr id="9" name="TextBox 9"/>
          <p:cNvSpPr txBox="1"/>
          <p:nvPr/>
        </p:nvSpPr>
        <p:spPr>
          <a:xfrm>
            <a:off x="1028700" y="1290484"/>
            <a:ext cx="2886406"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01. GIỚI THIỆU </a:t>
            </a:r>
          </a:p>
        </p:txBody>
      </p:sp>
      <p:pic>
        <p:nvPicPr>
          <p:cNvPr id="11" name="Picture 10">
            <a:extLst>
              <a:ext uri="{FF2B5EF4-FFF2-40B4-BE49-F238E27FC236}">
                <a16:creationId xmlns:a16="http://schemas.microsoft.com/office/drawing/2014/main" id="{248D6931-040B-F230-973A-98AC01909CA8}"/>
              </a:ext>
            </a:extLst>
          </p:cNvPr>
          <p:cNvPicPr>
            <a:picLocks noChangeAspect="1"/>
          </p:cNvPicPr>
          <p:nvPr/>
        </p:nvPicPr>
        <p:blipFill>
          <a:blip r:embed="rId2"/>
          <a:stretch>
            <a:fillRect/>
          </a:stretch>
        </p:blipFill>
        <p:spPr>
          <a:xfrm>
            <a:off x="9741167" y="882072"/>
            <a:ext cx="8520266" cy="85202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9462588" y="1828329"/>
            <a:ext cx="8594415" cy="4351491"/>
            <a:chOff x="0" y="0"/>
            <a:chExt cx="11459220" cy="5801987"/>
          </a:xfrm>
        </p:grpSpPr>
        <p:pic>
          <p:nvPicPr>
            <p:cNvPr id="3" name="Picture 3"/>
            <p:cNvPicPr>
              <a:picLocks noChangeAspect="1"/>
            </p:cNvPicPr>
            <p:nvPr/>
          </p:nvPicPr>
          <p:blipFill>
            <a:blip r:embed="rId2"/>
            <a:srcRect t="8178" b="8178"/>
            <a:stretch>
              <a:fillRect/>
            </a:stretch>
          </p:blipFill>
          <p:spPr>
            <a:xfrm>
              <a:off x="0" y="0"/>
              <a:ext cx="11459220" cy="5801987"/>
            </a:xfrm>
            <a:prstGeom prst="rect">
              <a:avLst/>
            </a:prstGeom>
          </p:spPr>
        </p:pic>
      </p:grpSp>
      <p:grpSp>
        <p:nvGrpSpPr>
          <p:cNvPr id="4" name="Group 4"/>
          <p:cNvGrpSpPr/>
          <p:nvPr/>
        </p:nvGrpSpPr>
        <p:grpSpPr>
          <a:xfrm>
            <a:off x="9144000" y="6638036"/>
            <a:ext cx="9144000" cy="3648964"/>
            <a:chOff x="0" y="0"/>
            <a:chExt cx="2408296" cy="961044"/>
          </a:xfrm>
        </p:grpSpPr>
        <p:sp>
          <p:nvSpPr>
            <p:cNvPr id="5" name="Freeform 5"/>
            <p:cNvSpPr/>
            <p:nvPr/>
          </p:nvSpPr>
          <p:spPr>
            <a:xfrm>
              <a:off x="0" y="0"/>
              <a:ext cx="2408296" cy="961044"/>
            </a:xfrm>
            <a:custGeom>
              <a:avLst/>
              <a:gdLst/>
              <a:ahLst/>
              <a:cxnLst/>
              <a:rect l="l" t="t" r="r" b="b"/>
              <a:pathLst>
                <a:path w="2408296" h="961044">
                  <a:moveTo>
                    <a:pt x="0" y="0"/>
                  </a:moveTo>
                  <a:lnTo>
                    <a:pt x="2408296" y="0"/>
                  </a:lnTo>
                  <a:lnTo>
                    <a:pt x="2408296" y="961044"/>
                  </a:lnTo>
                  <a:lnTo>
                    <a:pt x="0" y="961044"/>
                  </a:lnTo>
                  <a:close/>
                </a:path>
              </a:pathLst>
            </a:custGeom>
            <a:solidFill>
              <a:srgbClr val="798F9B"/>
            </a:solidFill>
          </p:spPr>
          <p:txBody>
            <a:bodyPr/>
            <a:lstStyle/>
            <a:p>
              <a:endParaRPr lang="vi-VN"/>
            </a:p>
          </p:txBody>
        </p:sp>
        <p:sp>
          <p:nvSpPr>
            <p:cNvPr id="6" name="TextBox 6"/>
            <p:cNvSpPr txBox="1"/>
            <p:nvPr/>
          </p:nvSpPr>
          <p:spPr>
            <a:xfrm>
              <a:off x="0" y="-38100"/>
              <a:ext cx="2408296" cy="999144"/>
            </a:xfrm>
            <a:prstGeom prst="rect">
              <a:avLst/>
            </a:prstGeom>
          </p:spPr>
          <p:txBody>
            <a:bodyPr lIns="50800" tIns="50800" rIns="50800" bIns="50800" rtlCol="0" anchor="ctr"/>
            <a:lstStyle/>
            <a:p>
              <a:pPr algn="ctr">
                <a:lnSpc>
                  <a:spcPts val="3165"/>
                </a:lnSpc>
              </a:pPr>
              <a:endParaRPr/>
            </a:p>
          </p:txBody>
        </p:sp>
      </p:grpSp>
      <p:grpSp>
        <p:nvGrpSpPr>
          <p:cNvPr id="7" name="Group 7"/>
          <p:cNvGrpSpPr/>
          <p:nvPr/>
        </p:nvGrpSpPr>
        <p:grpSpPr>
          <a:xfrm>
            <a:off x="-495835" y="6638036"/>
            <a:ext cx="9639835" cy="3786511"/>
            <a:chOff x="0" y="0"/>
            <a:chExt cx="2538887" cy="997270"/>
          </a:xfrm>
        </p:grpSpPr>
        <p:sp>
          <p:nvSpPr>
            <p:cNvPr id="8" name="Freeform 8"/>
            <p:cNvSpPr/>
            <p:nvPr/>
          </p:nvSpPr>
          <p:spPr>
            <a:xfrm>
              <a:off x="0" y="0"/>
              <a:ext cx="2538887" cy="997270"/>
            </a:xfrm>
            <a:custGeom>
              <a:avLst/>
              <a:gdLst/>
              <a:ahLst/>
              <a:cxnLst/>
              <a:rect l="l" t="t" r="r" b="b"/>
              <a:pathLst>
                <a:path w="2538887" h="997270">
                  <a:moveTo>
                    <a:pt x="0" y="0"/>
                  </a:moveTo>
                  <a:lnTo>
                    <a:pt x="2538887" y="0"/>
                  </a:lnTo>
                  <a:lnTo>
                    <a:pt x="2538887" y="997270"/>
                  </a:lnTo>
                  <a:lnTo>
                    <a:pt x="0" y="997270"/>
                  </a:lnTo>
                  <a:close/>
                </a:path>
              </a:pathLst>
            </a:custGeom>
            <a:solidFill>
              <a:srgbClr val="91A8B4"/>
            </a:solidFill>
          </p:spPr>
          <p:txBody>
            <a:bodyPr/>
            <a:lstStyle/>
            <a:p>
              <a:endParaRPr lang="vi-VN"/>
            </a:p>
          </p:txBody>
        </p:sp>
        <p:sp>
          <p:nvSpPr>
            <p:cNvPr id="9" name="TextBox 9"/>
            <p:cNvSpPr txBox="1"/>
            <p:nvPr/>
          </p:nvSpPr>
          <p:spPr>
            <a:xfrm>
              <a:off x="0" y="-38100"/>
              <a:ext cx="2538887" cy="1035370"/>
            </a:xfrm>
            <a:prstGeom prst="rect">
              <a:avLst/>
            </a:prstGeom>
          </p:spPr>
          <p:txBody>
            <a:bodyPr lIns="50800" tIns="50800" rIns="50800" bIns="50800" rtlCol="0" anchor="ctr"/>
            <a:lstStyle/>
            <a:p>
              <a:pPr algn="ctr">
                <a:lnSpc>
                  <a:spcPts val="3165"/>
                </a:lnSpc>
              </a:pPr>
              <a:endParaRPr/>
            </a:p>
          </p:txBody>
        </p:sp>
      </p:grpSp>
      <p:grpSp>
        <p:nvGrpSpPr>
          <p:cNvPr id="10" name="Group 10"/>
          <p:cNvGrpSpPr/>
          <p:nvPr/>
        </p:nvGrpSpPr>
        <p:grpSpPr>
          <a:xfrm rot="-761149">
            <a:off x="3499706" y="6717006"/>
            <a:ext cx="1099169" cy="10991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AE5"/>
            </a:solidFill>
          </p:spPr>
          <p:txBody>
            <a:bodyPr/>
            <a:lstStyle/>
            <a:p>
              <a:endParaRPr lang="vi-V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13" name="Group 13"/>
          <p:cNvGrpSpPr/>
          <p:nvPr/>
        </p:nvGrpSpPr>
        <p:grpSpPr>
          <a:xfrm>
            <a:off x="13210210" y="6717006"/>
            <a:ext cx="1099169" cy="10991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AE5"/>
            </a:solidFill>
          </p:spPr>
          <p:txBody>
            <a:bodyPr/>
            <a:lstStyle/>
            <a:p>
              <a:endParaRPr lang="vi-V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16" name="TextBox 16"/>
          <p:cNvSpPr txBox="1"/>
          <p:nvPr/>
        </p:nvSpPr>
        <p:spPr>
          <a:xfrm>
            <a:off x="1028700" y="2316399"/>
            <a:ext cx="8268029" cy="670687"/>
          </a:xfrm>
          <a:prstGeom prst="rect">
            <a:avLst/>
          </a:prstGeom>
        </p:spPr>
        <p:txBody>
          <a:bodyPr lIns="0" tIns="0" rIns="0" bIns="0" rtlCol="0" anchor="t">
            <a:spAutoFit/>
          </a:bodyPr>
          <a:lstStyle/>
          <a:p>
            <a:pPr algn="l">
              <a:lnSpc>
                <a:spcPts val="5324"/>
              </a:lnSpc>
            </a:pPr>
            <a:r>
              <a:rPr lang="en-US" sz="4400" b="1">
                <a:solidFill>
                  <a:srgbClr val="3B4A52"/>
                </a:solidFill>
                <a:latin typeface="Fira Sans Bold"/>
                <a:ea typeface="Fira Sans Bold"/>
                <a:cs typeface="Fira Sans Bold"/>
                <a:sym typeface="Fira Sans Bold"/>
              </a:rPr>
              <a:t>GIỚI THIỆU VỀ DỮ LIỆU LỚN</a:t>
            </a:r>
          </a:p>
        </p:txBody>
      </p:sp>
      <p:sp>
        <p:nvSpPr>
          <p:cNvPr id="17" name="TextBox 17"/>
          <p:cNvSpPr txBox="1"/>
          <p:nvPr/>
        </p:nvSpPr>
        <p:spPr>
          <a:xfrm>
            <a:off x="3601692" y="6922995"/>
            <a:ext cx="895197" cy="620516"/>
          </a:xfrm>
          <a:prstGeom prst="rect">
            <a:avLst/>
          </a:prstGeom>
        </p:spPr>
        <p:txBody>
          <a:bodyPr lIns="0" tIns="0" rIns="0" bIns="0" rtlCol="0" anchor="t">
            <a:spAutoFit/>
          </a:bodyPr>
          <a:lstStyle/>
          <a:p>
            <a:pPr algn="ctr">
              <a:lnSpc>
                <a:spcPts val="5173"/>
              </a:lnSpc>
              <a:spcBef>
                <a:spcPct val="0"/>
              </a:spcBef>
            </a:pPr>
            <a:r>
              <a:rPr lang="en-US" sz="3695" b="1">
                <a:solidFill>
                  <a:srgbClr val="798F9B"/>
                </a:solidFill>
                <a:latin typeface="Nunito Bold"/>
                <a:ea typeface="Nunito Bold"/>
                <a:cs typeface="Nunito Bold"/>
                <a:sym typeface="Nunito Bold"/>
              </a:rPr>
              <a:t>1</a:t>
            </a:r>
          </a:p>
        </p:txBody>
      </p:sp>
      <p:sp>
        <p:nvSpPr>
          <p:cNvPr id="18" name="TextBox 18"/>
          <p:cNvSpPr txBox="1"/>
          <p:nvPr/>
        </p:nvSpPr>
        <p:spPr>
          <a:xfrm>
            <a:off x="13210210" y="6920585"/>
            <a:ext cx="1099169" cy="620516"/>
          </a:xfrm>
          <a:prstGeom prst="rect">
            <a:avLst/>
          </a:prstGeom>
        </p:spPr>
        <p:txBody>
          <a:bodyPr lIns="0" tIns="0" rIns="0" bIns="0" rtlCol="0" anchor="t">
            <a:spAutoFit/>
          </a:bodyPr>
          <a:lstStyle/>
          <a:p>
            <a:pPr algn="ctr">
              <a:lnSpc>
                <a:spcPts val="5173"/>
              </a:lnSpc>
              <a:spcBef>
                <a:spcPct val="0"/>
              </a:spcBef>
            </a:pPr>
            <a:r>
              <a:rPr lang="en-US" sz="3695" b="1">
                <a:solidFill>
                  <a:srgbClr val="798F9B"/>
                </a:solidFill>
                <a:latin typeface="Nunito Bold"/>
                <a:ea typeface="Nunito Bold"/>
                <a:cs typeface="Nunito Bold"/>
                <a:sym typeface="Nunito Bold"/>
              </a:rPr>
              <a:t>2</a:t>
            </a:r>
          </a:p>
        </p:txBody>
      </p:sp>
      <p:sp>
        <p:nvSpPr>
          <p:cNvPr id="19" name="TextBox 19"/>
          <p:cNvSpPr txBox="1"/>
          <p:nvPr/>
        </p:nvSpPr>
        <p:spPr>
          <a:xfrm>
            <a:off x="9296729" y="7907044"/>
            <a:ext cx="8991271" cy="1353185"/>
          </a:xfrm>
          <a:prstGeom prst="rect">
            <a:avLst/>
          </a:prstGeom>
        </p:spPr>
        <p:txBody>
          <a:bodyPr lIns="0" tIns="0" rIns="0" bIns="0" rtlCol="0" anchor="t">
            <a:spAutoFit/>
          </a:bodyPr>
          <a:lstStyle/>
          <a:p>
            <a:pPr algn="just">
              <a:lnSpc>
                <a:spcPts val="3639"/>
              </a:lnSpc>
              <a:spcBef>
                <a:spcPct val="0"/>
              </a:spcBef>
            </a:pPr>
            <a:r>
              <a:rPr lang="en-US" sz="2599">
                <a:solidFill>
                  <a:srgbClr val="EDEAE5"/>
                </a:solidFill>
                <a:latin typeface="Nunito"/>
                <a:ea typeface="Nunito"/>
                <a:cs typeface="Nunito"/>
                <a:sym typeface="Nunito"/>
              </a:rPr>
              <a:t>Những công cụ giúp giảm thiểu chi phí và do đó làm tăng tốc độ phân tích: Apache Hadoop, Apache Spark, Apache Storm, Apache Cassandra, MongoDB, …</a:t>
            </a:r>
          </a:p>
        </p:txBody>
      </p:sp>
      <p:sp>
        <p:nvSpPr>
          <p:cNvPr id="20" name="TextBox 20"/>
          <p:cNvSpPr txBox="1"/>
          <p:nvPr/>
        </p:nvSpPr>
        <p:spPr>
          <a:xfrm>
            <a:off x="1028700" y="3344672"/>
            <a:ext cx="8268029" cy="2921889"/>
          </a:xfrm>
          <a:prstGeom prst="rect">
            <a:avLst/>
          </a:prstGeom>
        </p:spPr>
        <p:txBody>
          <a:bodyPr lIns="0" tIns="0" rIns="0" bIns="0" rtlCol="0" anchor="t">
            <a:spAutoFit/>
          </a:bodyPr>
          <a:lstStyle/>
          <a:p>
            <a:pPr algn="l">
              <a:lnSpc>
                <a:spcPts val="2921"/>
              </a:lnSpc>
            </a:pPr>
            <a:r>
              <a:rPr lang="en-US" sz="2300" spc="92">
                <a:solidFill>
                  <a:srgbClr val="546873"/>
                </a:solidFill>
                <a:latin typeface="Nunito"/>
                <a:ea typeface="Nunito"/>
                <a:cs typeface="Nunito"/>
                <a:sym typeface="Nunito"/>
              </a:rPr>
              <a:t>Dữ liệu lớn là một thuật ngữ chỉ bộ dữ liệu lớn hoặc phức tạp mà các phương pháp truyền thống không đủ các ứng dụng để xử lý dữ liệu này</a:t>
            </a:r>
          </a:p>
          <a:p>
            <a:pPr algn="l">
              <a:lnSpc>
                <a:spcPts val="2921"/>
              </a:lnSpc>
            </a:pPr>
            <a:endParaRPr lang="en-US" sz="2300" spc="92">
              <a:solidFill>
                <a:srgbClr val="546873"/>
              </a:solidFill>
              <a:latin typeface="Nunito"/>
              <a:ea typeface="Nunito"/>
              <a:cs typeface="Nunito"/>
              <a:sym typeface="Nunito"/>
            </a:endParaRPr>
          </a:p>
          <a:p>
            <a:pPr algn="l">
              <a:lnSpc>
                <a:spcPts val="2921"/>
              </a:lnSpc>
            </a:pPr>
            <a:endParaRPr lang="en-US" sz="2300" spc="92">
              <a:solidFill>
                <a:srgbClr val="546873"/>
              </a:solidFill>
              <a:latin typeface="Nunito"/>
              <a:ea typeface="Nunito"/>
              <a:cs typeface="Nunito"/>
              <a:sym typeface="Nunito"/>
            </a:endParaRPr>
          </a:p>
          <a:p>
            <a:pPr algn="l">
              <a:lnSpc>
                <a:spcPts val="2921"/>
              </a:lnSpc>
            </a:pPr>
            <a:endParaRPr lang="en-US" sz="2300" spc="92">
              <a:solidFill>
                <a:srgbClr val="546873"/>
              </a:solidFill>
              <a:latin typeface="Nunito"/>
              <a:ea typeface="Nunito"/>
              <a:cs typeface="Nunito"/>
              <a:sym typeface="Nunito"/>
            </a:endParaRPr>
          </a:p>
          <a:p>
            <a:pPr algn="l">
              <a:lnSpc>
                <a:spcPts val="2921"/>
              </a:lnSpc>
            </a:pPr>
            <a:endParaRPr lang="en-US" sz="2300" spc="92">
              <a:solidFill>
                <a:srgbClr val="546873"/>
              </a:solidFill>
              <a:latin typeface="Nunito"/>
              <a:ea typeface="Nunito"/>
              <a:cs typeface="Nunito"/>
              <a:sym typeface="Nunito"/>
            </a:endParaRPr>
          </a:p>
          <a:p>
            <a:pPr algn="l">
              <a:lnSpc>
                <a:spcPts val="3174"/>
              </a:lnSpc>
            </a:pPr>
            <a:r>
              <a:rPr lang="en-US" sz="2499" b="1" spc="99">
                <a:solidFill>
                  <a:srgbClr val="546873"/>
                </a:solidFill>
                <a:latin typeface="Nunito Bold"/>
                <a:ea typeface="Nunito Bold"/>
                <a:cs typeface="Nunito Bold"/>
                <a:sym typeface="Nunito Bold"/>
              </a:rPr>
              <a:t>Các đặc trưng cơ bản của dữ liệu lớn:</a:t>
            </a:r>
          </a:p>
        </p:txBody>
      </p:sp>
      <p:sp>
        <p:nvSpPr>
          <p:cNvPr id="21" name="TextBox 21"/>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22" name="TextBox 22"/>
          <p:cNvSpPr txBox="1"/>
          <p:nvPr/>
        </p:nvSpPr>
        <p:spPr>
          <a:xfrm>
            <a:off x="109025" y="7907044"/>
            <a:ext cx="8915067" cy="1884046"/>
          </a:xfrm>
          <a:prstGeom prst="rect">
            <a:avLst/>
          </a:prstGeom>
        </p:spPr>
        <p:txBody>
          <a:bodyPr lIns="0" tIns="0" rIns="0" bIns="0" rtlCol="0" anchor="t">
            <a:spAutoFit/>
          </a:bodyPr>
          <a:lstStyle/>
          <a:p>
            <a:pPr algn="just">
              <a:lnSpc>
                <a:spcPts val="3779"/>
              </a:lnSpc>
              <a:spcBef>
                <a:spcPct val="0"/>
              </a:spcBef>
            </a:pPr>
            <a:r>
              <a:rPr lang="en-US" sz="2699">
                <a:solidFill>
                  <a:srgbClr val="F2EFF1"/>
                </a:solidFill>
                <a:latin typeface="Nunito"/>
                <a:ea typeface="Nunito"/>
                <a:cs typeface="Nunito"/>
                <a:sym typeface="Nunito"/>
              </a:rPr>
              <a:t>Big Data là một phần thiết yếu của hầu hết mọi tổ chức ngày nay và để có được kết quả cần thiết thông qua phân tích những dữ liệu này, cần có một bộ công cụ ở mỗi giai đoạn để xử lý và phân tích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476341" y="3796480"/>
            <a:ext cx="2010476" cy="20104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CBCE"/>
            </a:solidFill>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2537940" y="3761707"/>
            <a:ext cx="2010476" cy="201047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CBCE"/>
            </a:solidFill>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a:off x="-638022" y="309563"/>
            <a:ext cx="19566441" cy="0"/>
          </a:xfrm>
          <a:prstGeom prst="line">
            <a:avLst/>
          </a:prstGeom>
          <a:ln w="38100" cap="flat">
            <a:solidFill>
              <a:srgbClr val="BCCBCE"/>
            </a:solidFill>
            <a:prstDash val="solid"/>
            <a:headEnd type="none" w="sm" len="sm"/>
            <a:tailEnd type="none" w="sm" len="sm"/>
          </a:ln>
        </p:spPr>
        <p:txBody>
          <a:bodyPr/>
          <a:lstStyle/>
          <a:p>
            <a:endParaRPr lang="vi-VN"/>
          </a:p>
        </p:txBody>
      </p:sp>
      <p:sp>
        <p:nvSpPr>
          <p:cNvPr id="9" name="AutoShape 9"/>
          <p:cNvSpPr/>
          <p:nvPr/>
        </p:nvSpPr>
        <p:spPr>
          <a:xfrm flipH="1" flipV="1">
            <a:off x="9120188" y="3590034"/>
            <a:ext cx="23812" cy="5318426"/>
          </a:xfrm>
          <a:prstGeom prst="line">
            <a:avLst/>
          </a:prstGeom>
          <a:ln w="47625" cap="rnd">
            <a:solidFill>
              <a:srgbClr val="BCCBCE"/>
            </a:solidFill>
            <a:prstDash val="solid"/>
            <a:headEnd type="none" w="sm" len="sm"/>
            <a:tailEnd type="none" w="sm" len="sm"/>
          </a:ln>
        </p:spPr>
        <p:txBody>
          <a:bodyPr/>
          <a:lstStyle/>
          <a:p>
            <a:endParaRPr lang="vi-VN"/>
          </a:p>
        </p:txBody>
      </p:sp>
      <p:sp>
        <p:nvSpPr>
          <p:cNvPr id="10" name="Freeform 10"/>
          <p:cNvSpPr/>
          <p:nvPr/>
        </p:nvSpPr>
        <p:spPr>
          <a:xfrm>
            <a:off x="12996470" y="4193117"/>
            <a:ext cx="1072531" cy="1073873"/>
          </a:xfrm>
          <a:custGeom>
            <a:avLst/>
            <a:gdLst/>
            <a:ahLst/>
            <a:cxnLst/>
            <a:rect l="l" t="t" r="r" b="b"/>
            <a:pathLst>
              <a:path w="1072531" h="1073873">
                <a:moveTo>
                  <a:pt x="0" y="0"/>
                </a:moveTo>
                <a:lnTo>
                  <a:pt x="1072530" y="0"/>
                </a:lnTo>
                <a:lnTo>
                  <a:pt x="1072530" y="1073873"/>
                </a:lnTo>
                <a:lnTo>
                  <a:pt x="0" y="1073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1" name="Freeform 11"/>
          <p:cNvSpPr/>
          <p:nvPr/>
        </p:nvSpPr>
        <p:spPr>
          <a:xfrm>
            <a:off x="4094842" y="4369510"/>
            <a:ext cx="881777" cy="838790"/>
          </a:xfrm>
          <a:custGeom>
            <a:avLst/>
            <a:gdLst/>
            <a:ahLst/>
            <a:cxnLst/>
            <a:rect l="l" t="t" r="r" b="b"/>
            <a:pathLst>
              <a:path w="881777" h="838790">
                <a:moveTo>
                  <a:pt x="0" y="0"/>
                </a:moveTo>
                <a:lnTo>
                  <a:pt x="881776" y="0"/>
                </a:lnTo>
                <a:lnTo>
                  <a:pt x="881776" y="838790"/>
                </a:lnTo>
                <a:lnTo>
                  <a:pt x="0" y="838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2" name="TextBox 12"/>
          <p:cNvSpPr txBox="1"/>
          <p:nvPr/>
        </p:nvSpPr>
        <p:spPr>
          <a:xfrm>
            <a:off x="1538609" y="1880578"/>
            <a:ext cx="7158782"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HADOOP VÀ MAPREDUCE  </a:t>
            </a:r>
          </a:p>
        </p:txBody>
      </p:sp>
      <p:sp>
        <p:nvSpPr>
          <p:cNvPr id="13" name="TextBox 13"/>
          <p:cNvSpPr txBox="1"/>
          <p:nvPr/>
        </p:nvSpPr>
        <p:spPr>
          <a:xfrm>
            <a:off x="2877522" y="6111756"/>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ea typeface="Garet ExtraBold"/>
                <a:cs typeface="Garet ExtraBold"/>
                <a:sym typeface="Garet ExtraBold"/>
              </a:rPr>
              <a:t>HADOOP </a:t>
            </a:r>
          </a:p>
        </p:txBody>
      </p:sp>
      <p:sp>
        <p:nvSpPr>
          <p:cNvPr id="14" name="TextBox 14"/>
          <p:cNvSpPr txBox="1"/>
          <p:nvPr/>
        </p:nvSpPr>
        <p:spPr>
          <a:xfrm>
            <a:off x="11653372" y="6076983"/>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ea typeface="Garet ExtraBold"/>
                <a:cs typeface="Garet ExtraBold"/>
                <a:sym typeface="Garet ExtraBold"/>
              </a:rPr>
              <a:t>MAPREDUCE</a:t>
            </a:r>
          </a:p>
        </p:txBody>
      </p:sp>
      <p:sp>
        <p:nvSpPr>
          <p:cNvPr id="15" name="TextBox 15"/>
          <p:cNvSpPr txBox="1"/>
          <p:nvPr/>
        </p:nvSpPr>
        <p:spPr>
          <a:xfrm>
            <a:off x="463994" y="6790264"/>
            <a:ext cx="8143473" cy="1056767"/>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là một framework giúp lưu trữ và xử lý Big Data áp dụng MapReduce. Nói đơn giản cách khác nó sẽ giúp sắp xếp dữ liệu sao cho user có thể dễ dàng sử dụng nhất.</a:t>
            </a:r>
          </a:p>
        </p:txBody>
      </p:sp>
      <p:sp>
        <p:nvSpPr>
          <p:cNvPr id="16" name="TextBox 16"/>
          <p:cNvSpPr txBox="1"/>
          <p:nvPr/>
        </p:nvSpPr>
        <p:spPr>
          <a:xfrm>
            <a:off x="9443843" y="6790264"/>
            <a:ext cx="8539862" cy="1409192"/>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Có thể gọi phương pháp này là Phân tán dữ liệu vì nó tách hết tập hợp các dữ liệu ban đầu thành các dữ liệu nhỏ và sắp xếp lại chúng để dễ dàng tìm kiếm và truy xuất hơn, đặc biệt là việc truy xuất các dữ liệu tương đồng.</a:t>
            </a:r>
          </a:p>
        </p:txBody>
      </p:sp>
      <p:sp>
        <p:nvSpPr>
          <p:cNvPr id="17" name="TextBox 17"/>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18" name="TextBox 18"/>
          <p:cNvSpPr txBox="1"/>
          <p:nvPr/>
        </p:nvSpPr>
        <p:spPr>
          <a:xfrm>
            <a:off x="2512307" y="2487602"/>
            <a:ext cx="1928068"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HADOOP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96491" y="3400353"/>
            <a:ext cx="2010476" cy="20104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CBCE"/>
            </a:solidFill>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2458091" y="3365580"/>
            <a:ext cx="2010476" cy="201047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CBCE"/>
            </a:solidFill>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165"/>
                </a:lnSpc>
              </a:pPr>
              <a:endParaRPr/>
            </a:p>
          </p:txBody>
        </p:sp>
      </p:grpSp>
      <p:sp>
        <p:nvSpPr>
          <p:cNvPr id="8" name="AutoShape 8"/>
          <p:cNvSpPr/>
          <p:nvPr/>
        </p:nvSpPr>
        <p:spPr>
          <a:xfrm>
            <a:off x="-638022" y="309563"/>
            <a:ext cx="19566441" cy="0"/>
          </a:xfrm>
          <a:prstGeom prst="line">
            <a:avLst/>
          </a:prstGeom>
          <a:ln w="38100" cap="flat">
            <a:solidFill>
              <a:srgbClr val="BCCBCE"/>
            </a:solidFill>
            <a:prstDash val="solid"/>
            <a:headEnd type="none" w="sm" len="sm"/>
            <a:tailEnd type="none" w="sm" len="sm"/>
          </a:ln>
        </p:spPr>
        <p:txBody>
          <a:bodyPr/>
          <a:lstStyle/>
          <a:p>
            <a:endParaRPr lang="vi-VN"/>
          </a:p>
        </p:txBody>
      </p:sp>
      <p:sp>
        <p:nvSpPr>
          <p:cNvPr id="9" name="AutoShape 9"/>
          <p:cNvSpPr/>
          <p:nvPr/>
        </p:nvSpPr>
        <p:spPr>
          <a:xfrm flipH="1" flipV="1">
            <a:off x="9040338" y="3193907"/>
            <a:ext cx="23812" cy="5318426"/>
          </a:xfrm>
          <a:prstGeom prst="line">
            <a:avLst/>
          </a:prstGeom>
          <a:ln w="47625" cap="rnd">
            <a:solidFill>
              <a:srgbClr val="BCCBCE"/>
            </a:solidFill>
            <a:prstDash val="solid"/>
            <a:headEnd type="none" w="sm" len="sm"/>
            <a:tailEnd type="none" w="sm" len="sm"/>
          </a:ln>
        </p:spPr>
        <p:txBody>
          <a:bodyPr/>
          <a:lstStyle/>
          <a:p>
            <a:endParaRPr lang="vi-VN"/>
          </a:p>
        </p:txBody>
      </p:sp>
      <p:sp>
        <p:nvSpPr>
          <p:cNvPr id="10" name="Freeform 10"/>
          <p:cNvSpPr/>
          <p:nvPr/>
        </p:nvSpPr>
        <p:spPr>
          <a:xfrm>
            <a:off x="12916620" y="3796990"/>
            <a:ext cx="1072531" cy="1073873"/>
          </a:xfrm>
          <a:custGeom>
            <a:avLst/>
            <a:gdLst/>
            <a:ahLst/>
            <a:cxnLst/>
            <a:rect l="l" t="t" r="r" b="b"/>
            <a:pathLst>
              <a:path w="1072531" h="1073873">
                <a:moveTo>
                  <a:pt x="0" y="0"/>
                </a:moveTo>
                <a:lnTo>
                  <a:pt x="1072531" y="0"/>
                </a:lnTo>
                <a:lnTo>
                  <a:pt x="1072531" y="1073873"/>
                </a:lnTo>
                <a:lnTo>
                  <a:pt x="0" y="1073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1" name="Freeform 11"/>
          <p:cNvSpPr/>
          <p:nvPr/>
        </p:nvSpPr>
        <p:spPr>
          <a:xfrm>
            <a:off x="4014992" y="3973383"/>
            <a:ext cx="881777" cy="838790"/>
          </a:xfrm>
          <a:custGeom>
            <a:avLst/>
            <a:gdLst/>
            <a:ahLst/>
            <a:cxnLst/>
            <a:rect l="l" t="t" r="r" b="b"/>
            <a:pathLst>
              <a:path w="881777" h="838790">
                <a:moveTo>
                  <a:pt x="0" y="0"/>
                </a:moveTo>
                <a:lnTo>
                  <a:pt x="881777" y="0"/>
                </a:lnTo>
                <a:lnTo>
                  <a:pt x="881777" y="838790"/>
                </a:lnTo>
                <a:lnTo>
                  <a:pt x="0" y="8387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2" name="Freeform 12"/>
          <p:cNvSpPr/>
          <p:nvPr/>
        </p:nvSpPr>
        <p:spPr>
          <a:xfrm>
            <a:off x="563762" y="8334311"/>
            <a:ext cx="2233911" cy="1404571"/>
          </a:xfrm>
          <a:custGeom>
            <a:avLst/>
            <a:gdLst/>
            <a:ahLst/>
            <a:cxnLst/>
            <a:rect l="l" t="t" r="r" b="b"/>
            <a:pathLst>
              <a:path w="2233911" h="1404571">
                <a:moveTo>
                  <a:pt x="0" y="0"/>
                </a:moveTo>
                <a:lnTo>
                  <a:pt x="2233911" y="0"/>
                </a:lnTo>
                <a:lnTo>
                  <a:pt x="2233911" y="1404572"/>
                </a:lnTo>
                <a:lnTo>
                  <a:pt x="0" y="1404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3" name="TextBox 13"/>
          <p:cNvSpPr txBox="1"/>
          <p:nvPr/>
        </p:nvSpPr>
        <p:spPr>
          <a:xfrm>
            <a:off x="1538609" y="1880578"/>
            <a:ext cx="7158782"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HADOOP VÀ MAPREDUCE  </a:t>
            </a:r>
          </a:p>
        </p:txBody>
      </p:sp>
      <p:sp>
        <p:nvSpPr>
          <p:cNvPr id="14" name="TextBox 14"/>
          <p:cNvSpPr txBox="1"/>
          <p:nvPr/>
        </p:nvSpPr>
        <p:spPr>
          <a:xfrm>
            <a:off x="2797673" y="5715629"/>
            <a:ext cx="32081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ea typeface="Garet ExtraBold"/>
                <a:cs typeface="Garet ExtraBold"/>
                <a:sym typeface="Garet ExtraBold"/>
              </a:rPr>
              <a:t>HADOOP </a:t>
            </a:r>
          </a:p>
        </p:txBody>
      </p:sp>
      <p:sp>
        <p:nvSpPr>
          <p:cNvPr id="15" name="TextBox 15"/>
          <p:cNvSpPr txBox="1"/>
          <p:nvPr/>
        </p:nvSpPr>
        <p:spPr>
          <a:xfrm>
            <a:off x="11573522" y="5680856"/>
            <a:ext cx="3779613" cy="448310"/>
          </a:xfrm>
          <a:prstGeom prst="rect">
            <a:avLst/>
          </a:prstGeom>
        </p:spPr>
        <p:txBody>
          <a:bodyPr lIns="0" tIns="0" rIns="0" bIns="0" rtlCol="0" anchor="t">
            <a:spAutoFit/>
          </a:bodyPr>
          <a:lstStyle/>
          <a:p>
            <a:pPr algn="ctr">
              <a:lnSpc>
                <a:spcPts val="3639"/>
              </a:lnSpc>
              <a:spcBef>
                <a:spcPct val="0"/>
              </a:spcBef>
            </a:pPr>
            <a:r>
              <a:rPr lang="en-US" sz="2599">
                <a:solidFill>
                  <a:srgbClr val="3B4A52"/>
                </a:solidFill>
                <a:latin typeface="Garet ExtraBold"/>
                <a:ea typeface="Garet ExtraBold"/>
                <a:cs typeface="Garet ExtraBold"/>
                <a:sym typeface="Garet ExtraBold"/>
              </a:rPr>
              <a:t>MAPREDUCE</a:t>
            </a:r>
          </a:p>
        </p:txBody>
      </p:sp>
      <p:sp>
        <p:nvSpPr>
          <p:cNvPr id="16" name="TextBox 16"/>
          <p:cNvSpPr txBox="1"/>
          <p:nvPr/>
        </p:nvSpPr>
        <p:spPr>
          <a:xfrm>
            <a:off x="384144" y="6394137"/>
            <a:ext cx="8143473" cy="1056767"/>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là một framework giúp lưu trữ và xử lý Big Data áp dụng MapReduce. Nói đơn giản cách khác nó sẽ giúp sắp xếp dữ liệu sao cho user có thể dễ dàng sử dụng nhất.</a:t>
            </a:r>
          </a:p>
        </p:txBody>
      </p:sp>
      <p:sp>
        <p:nvSpPr>
          <p:cNvPr id="17" name="TextBox 17"/>
          <p:cNvSpPr txBox="1"/>
          <p:nvPr/>
        </p:nvSpPr>
        <p:spPr>
          <a:xfrm>
            <a:off x="9363994" y="6394137"/>
            <a:ext cx="8539862" cy="1409192"/>
          </a:xfrm>
          <a:prstGeom prst="rect">
            <a:avLst/>
          </a:prstGeom>
        </p:spPr>
        <p:txBody>
          <a:bodyPr lIns="0" tIns="0" rIns="0" bIns="0" rtlCol="0" anchor="t">
            <a:spAutoFit/>
          </a:bodyPr>
          <a:lstStyle/>
          <a:p>
            <a:pPr algn="just">
              <a:lnSpc>
                <a:spcPts val="2793"/>
              </a:lnSpc>
            </a:pPr>
            <a:r>
              <a:rPr lang="en-US" sz="2199" spc="131">
                <a:solidFill>
                  <a:srgbClr val="546873"/>
                </a:solidFill>
                <a:latin typeface="Fira Sans"/>
                <a:ea typeface="Fira Sans"/>
                <a:cs typeface="Fira Sans"/>
                <a:sym typeface="Fira Sans"/>
              </a:rPr>
              <a:t>Có thể gọi phương pháp này là Phân tán dữ liệu vì nó tách hết tập hợp các dữ liệu ban đầu thành các dữ liệu nhỏ và sắp xếp lại chúng để dễ dàng tìm kiếm và truy xuất hơn, đặc biệt là việc truy xuất các dữ liệu tương đồng.</a:t>
            </a:r>
          </a:p>
        </p:txBody>
      </p:sp>
      <p:sp>
        <p:nvSpPr>
          <p:cNvPr id="18" name="TextBox 18"/>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19" name="TextBox 19"/>
          <p:cNvSpPr txBox="1"/>
          <p:nvPr/>
        </p:nvSpPr>
        <p:spPr>
          <a:xfrm>
            <a:off x="3079333" y="8665376"/>
            <a:ext cx="14022196" cy="843661"/>
          </a:xfrm>
          <a:prstGeom prst="rect">
            <a:avLst/>
          </a:prstGeom>
        </p:spPr>
        <p:txBody>
          <a:bodyPr lIns="0" tIns="0" rIns="0" bIns="0" rtlCol="0" anchor="t">
            <a:spAutoFit/>
          </a:bodyPr>
          <a:lstStyle/>
          <a:p>
            <a:pPr algn="just">
              <a:lnSpc>
                <a:spcPts val="3301"/>
              </a:lnSpc>
            </a:pPr>
            <a:r>
              <a:rPr lang="en-US" sz="2599" spc="155">
                <a:solidFill>
                  <a:srgbClr val="546873"/>
                </a:solidFill>
                <a:latin typeface="Fira Sans"/>
                <a:ea typeface="Fira Sans"/>
                <a:cs typeface="Fira Sans"/>
                <a:sym typeface="Fira Sans"/>
              </a:rPr>
              <a:t>MapReduce là nền tảng ý tưởng của Hadoop. Bản thân Hadoop là một framework cho phép phát triển các ứng dụng phân tán phần cứng thông thường</a:t>
            </a:r>
          </a:p>
        </p:txBody>
      </p:sp>
      <p:sp>
        <p:nvSpPr>
          <p:cNvPr id="20" name="TextBox 20"/>
          <p:cNvSpPr txBox="1"/>
          <p:nvPr/>
        </p:nvSpPr>
        <p:spPr>
          <a:xfrm>
            <a:off x="2512307" y="2487602"/>
            <a:ext cx="1928068"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HADOOP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2881232" y="5581119"/>
            <a:ext cx="5406768" cy="1221590"/>
            <a:chOff x="0" y="0"/>
            <a:chExt cx="1424005" cy="321736"/>
          </a:xfrm>
        </p:grpSpPr>
        <p:sp>
          <p:nvSpPr>
            <p:cNvPr id="3" name="Freeform 3"/>
            <p:cNvSpPr/>
            <p:nvPr/>
          </p:nvSpPr>
          <p:spPr>
            <a:xfrm>
              <a:off x="0" y="0"/>
              <a:ext cx="1424005" cy="321736"/>
            </a:xfrm>
            <a:custGeom>
              <a:avLst/>
              <a:gdLst/>
              <a:ahLst/>
              <a:cxnLst/>
              <a:rect l="l" t="t" r="r" b="b"/>
              <a:pathLst>
                <a:path w="1424005" h="321736">
                  <a:moveTo>
                    <a:pt x="0" y="0"/>
                  </a:moveTo>
                  <a:lnTo>
                    <a:pt x="1424005" y="0"/>
                  </a:lnTo>
                  <a:lnTo>
                    <a:pt x="1424005" y="321736"/>
                  </a:lnTo>
                  <a:lnTo>
                    <a:pt x="0" y="321736"/>
                  </a:lnTo>
                  <a:close/>
                </a:path>
              </a:pathLst>
            </a:custGeom>
            <a:solidFill>
              <a:srgbClr val="798F9B"/>
            </a:solidFill>
          </p:spPr>
          <p:txBody>
            <a:bodyPr/>
            <a:lstStyle/>
            <a:p>
              <a:endParaRPr lang="vi-VN"/>
            </a:p>
          </p:txBody>
        </p:sp>
        <p:sp>
          <p:nvSpPr>
            <p:cNvPr id="4" name="TextBox 4"/>
            <p:cNvSpPr txBox="1"/>
            <p:nvPr/>
          </p:nvSpPr>
          <p:spPr>
            <a:xfrm>
              <a:off x="0" y="-38100"/>
              <a:ext cx="1424005" cy="359836"/>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7782585" y="5590840"/>
            <a:ext cx="6863641" cy="1221590"/>
            <a:chOff x="0" y="0"/>
            <a:chExt cx="9151521" cy="1628787"/>
          </a:xfrm>
        </p:grpSpPr>
        <p:grpSp>
          <p:nvGrpSpPr>
            <p:cNvPr id="6" name="Group 6"/>
            <p:cNvGrpSpPr/>
            <p:nvPr/>
          </p:nvGrpSpPr>
          <p:grpSpPr>
            <a:xfrm>
              <a:off x="0" y="0"/>
              <a:ext cx="5849819" cy="1628787"/>
              <a:chOff x="0" y="0"/>
              <a:chExt cx="1155520" cy="321736"/>
            </a:xfrm>
          </p:grpSpPr>
          <p:sp>
            <p:nvSpPr>
              <p:cNvPr id="7" name="Freeform 7"/>
              <p:cNvSpPr/>
              <p:nvPr/>
            </p:nvSpPr>
            <p:spPr>
              <a:xfrm>
                <a:off x="0" y="0"/>
                <a:ext cx="1155520" cy="321736"/>
              </a:xfrm>
              <a:custGeom>
                <a:avLst/>
                <a:gdLst/>
                <a:ahLst/>
                <a:cxnLst/>
                <a:rect l="l" t="t" r="r" b="b"/>
                <a:pathLst>
                  <a:path w="1155520" h="321736">
                    <a:moveTo>
                      <a:pt x="0" y="0"/>
                    </a:moveTo>
                    <a:lnTo>
                      <a:pt x="1155520" y="0"/>
                    </a:lnTo>
                    <a:lnTo>
                      <a:pt x="1155520" y="321736"/>
                    </a:lnTo>
                    <a:lnTo>
                      <a:pt x="0" y="321736"/>
                    </a:lnTo>
                    <a:close/>
                  </a:path>
                </a:pathLst>
              </a:custGeom>
              <a:solidFill>
                <a:srgbClr val="FFFFFF"/>
              </a:solidFill>
            </p:spPr>
            <p:txBody>
              <a:bodyPr/>
              <a:lstStyle/>
              <a:p>
                <a:endParaRPr lang="vi-VN"/>
              </a:p>
            </p:txBody>
          </p:sp>
          <p:sp>
            <p:nvSpPr>
              <p:cNvPr id="8" name="TextBox 8"/>
              <p:cNvSpPr txBox="1"/>
              <p:nvPr/>
            </p:nvSpPr>
            <p:spPr>
              <a:xfrm>
                <a:off x="0" y="-38100"/>
                <a:ext cx="1155520" cy="359836"/>
              </a:xfrm>
              <a:prstGeom prst="rect">
                <a:avLst/>
              </a:prstGeom>
            </p:spPr>
            <p:txBody>
              <a:bodyPr lIns="50800" tIns="50800" rIns="50800" bIns="50800" rtlCol="0" anchor="ctr"/>
              <a:lstStyle/>
              <a:p>
                <a:pPr algn="ctr">
                  <a:lnSpc>
                    <a:spcPts val="3165"/>
                  </a:lnSpc>
                </a:pPr>
                <a:endParaRPr/>
              </a:p>
            </p:txBody>
          </p:sp>
        </p:grpSp>
        <p:grpSp>
          <p:nvGrpSpPr>
            <p:cNvPr id="9" name="Group 9"/>
            <p:cNvGrpSpPr/>
            <p:nvPr/>
          </p:nvGrpSpPr>
          <p:grpSpPr>
            <a:xfrm>
              <a:off x="5559416" y="0"/>
              <a:ext cx="3592105" cy="1628787"/>
              <a:chOff x="0" y="0"/>
              <a:chExt cx="709552" cy="321736"/>
            </a:xfrm>
          </p:grpSpPr>
          <p:sp>
            <p:nvSpPr>
              <p:cNvPr id="10" name="Freeform 10"/>
              <p:cNvSpPr/>
              <p:nvPr/>
            </p:nvSpPr>
            <p:spPr>
              <a:xfrm>
                <a:off x="0" y="0"/>
                <a:ext cx="709552" cy="321736"/>
              </a:xfrm>
              <a:custGeom>
                <a:avLst/>
                <a:gdLst/>
                <a:ahLst/>
                <a:cxnLst/>
                <a:rect l="l" t="t" r="r" b="b"/>
                <a:pathLst>
                  <a:path w="709552" h="321736">
                    <a:moveTo>
                      <a:pt x="532164" y="0"/>
                    </a:moveTo>
                    <a:lnTo>
                      <a:pt x="0" y="0"/>
                    </a:lnTo>
                    <a:lnTo>
                      <a:pt x="0" y="321736"/>
                    </a:lnTo>
                    <a:lnTo>
                      <a:pt x="532164" y="321736"/>
                    </a:lnTo>
                    <a:lnTo>
                      <a:pt x="709552" y="160868"/>
                    </a:lnTo>
                    <a:lnTo>
                      <a:pt x="532164" y="0"/>
                    </a:lnTo>
                    <a:close/>
                  </a:path>
                </a:pathLst>
              </a:custGeom>
              <a:solidFill>
                <a:srgbClr val="FFFFFF"/>
              </a:solidFill>
            </p:spPr>
            <p:txBody>
              <a:bodyPr/>
              <a:lstStyle/>
              <a:p>
                <a:endParaRPr lang="vi-VN"/>
              </a:p>
            </p:txBody>
          </p:sp>
          <p:sp>
            <p:nvSpPr>
              <p:cNvPr id="11" name="TextBox 11"/>
              <p:cNvSpPr txBox="1"/>
              <p:nvPr/>
            </p:nvSpPr>
            <p:spPr>
              <a:xfrm>
                <a:off x="0" y="-9525"/>
                <a:ext cx="609771" cy="331261"/>
              </a:xfrm>
              <a:prstGeom prst="rect">
                <a:avLst/>
              </a:prstGeom>
            </p:spPr>
            <p:txBody>
              <a:bodyPr lIns="50800" tIns="50800" rIns="50800" bIns="50800" rtlCol="0" anchor="ctr"/>
              <a:lstStyle/>
              <a:p>
                <a:pPr algn="ctr">
                  <a:lnSpc>
                    <a:spcPts val="2539"/>
                  </a:lnSpc>
                </a:pPr>
                <a:endParaRPr/>
              </a:p>
            </p:txBody>
          </p:sp>
        </p:grpSp>
      </p:grpSp>
      <p:grpSp>
        <p:nvGrpSpPr>
          <p:cNvPr id="12" name="Group 12"/>
          <p:cNvGrpSpPr/>
          <p:nvPr/>
        </p:nvGrpSpPr>
        <p:grpSpPr>
          <a:xfrm>
            <a:off x="3657034" y="5590840"/>
            <a:ext cx="4933086" cy="1221590"/>
            <a:chOff x="0" y="0"/>
            <a:chExt cx="6577448" cy="1628787"/>
          </a:xfrm>
        </p:grpSpPr>
        <p:grpSp>
          <p:nvGrpSpPr>
            <p:cNvPr id="13" name="Group 13"/>
            <p:cNvGrpSpPr/>
            <p:nvPr/>
          </p:nvGrpSpPr>
          <p:grpSpPr>
            <a:xfrm>
              <a:off x="0" y="0"/>
              <a:ext cx="4204425" cy="1628787"/>
              <a:chOff x="0" y="0"/>
              <a:chExt cx="830504" cy="321736"/>
            </a:xfrm>
          </p:grpSpPr>
          <p:sp>
            <p:nvSpPr>
              <p:cNvPr id="14" name="Freeform 14"/>
              <p:cNvSpPr/>
              <p:nvPr/>
            </p:nvSpPr>
            <p:spPr>
              <a:xfrm>
                <a:off x="0" y="0"/>
                <a:ext cx="830504" cy="321736"/>
              </a:xfrm>
              <a:custGeom>
                <a:avLst/>
                <a:gdLst/>
                <a:ahLst/>
                <a:cxnLst/>
                <a:rect l="l" t="t" r="r" b="b"/>
                <a:pathLst>
                  <a:path w="830504" h="321736">
                    <a:moveTo>
                      <a:pt x="0" y="0"/>
                    </a:moveTo>
                    <a:lnTo>
                      <a:pt x="830504" y="0"/>
                    </a:lnTo>
                    <a:lnTo>
                      <a:pt x="830504" y="321736"/>
                    </a:lnTo>
                    <a:lnTo>
                      <a:pt x="0" y="321736"/>
                    </a:lnTo>
                    <a:close/>
                  </a:path>
                </a:pathLst>
              </a:custGeom>
              <a:solidFill>
                <a:srgbClr val="91A8B4"/>
              </a:solidFill>
            </p:spPr>
            <p:txBody>
              <a:bodyPr/>
              <a:lstStyle/>
              <a:p>
                <a:endParaRPr lang="vi-VN"/>
              </a:p>
            </p:txBody>
          </p:sp>
          <p:sp>
            <p:nvSpPr>
              <p:cNvPr id="15" name="TextBox 15"/>
              <p:cNvSpPr txBox="1"/>
              <p:nvPr/>
            </p:nvSpPr>
            <p:spPr>
              <a:xfrm>
                <a:off x="0" y="-38100"/>
                <a:ext cx="830504" cy="359836"/>
              </a:xfrm>
              <a:prstGeom prst="rect">
                <a:avLst/>
              </a:prstGeom>
            </p:spPr>
            <p:txBody>
              <a:bodyPr lIns="50800" tIns="50800" rIns="50800" bIns="50800" rtlCol="0" anchor="ctr"/>
              <a:lstStyle/>
              <a:p>
                <a:pPr algn="ctr">
                  <a:lnSpc>
                    <a:spcPts val="3165"/>
                  </a:lnSpc>
                </a:pPr>
                <a:endParaRPr/>
              </a:p>
            </p:txBody>
          </p:sp>
        </p:grpSp>
        <p:grpSp>
          <p:nvGrpSpPr>
            <p:cNvPr id="16" name="Group 16"/>
            <p:cNvGrpSpPr/>
            <p:nvPr/>
          </p:nvGrpSpPr>
          <p:grpSpPr>
            <a:xfrm>
              <a:off x="3995704" y="0"/>
              <a:ext cx="2581744" cy="1628787"/>
              <a:chOff x="0" y="0"/>
              <a:chExt cx="509974" cy="321736"/>
            </a:xfrm>
          </p:grpSpPr>
          <p:sp>
            <p:nvSpPr>
              <p:cNvPr id="17" name="Freeform 17"/>
              <p:cNvSpPr/>
              <p:nvPr/>
            </p:nvSpPr>
            <p:spPr>
              <a:xfrm>
                <a:off x="0" y="0"/>
                <a:ext cx="509974" cy="321736"/>
              </a:xfrm>
              <a:custGeom>
                <a:avLst/>
                <a:gdLst/>
                <a:ahLst/>
                <a:cxnLst/>
                <a:rect l="l" t="t" r="r" b="b"/>
                <a:pathLst>
                  <a:path w="509974" h="321736">
                    <a:moveTo>
                      <a:pt x="382481" y="0"/>
                    </a:moveTo>
                    <a:lnTo>
                      <a:pt x="0" y="0"/>
                    </a:lnTo>
                    <a:lnTo>
                      <a:pt x="0" y="321736"/>
                    </a:lnTo>
                    <a:lnTo>
                      <a:pt x="382481" y="321736"/>
                    </a:lnTo>
                    <a:lnTo>
                      <a:pt x="509974" y="160868"/>
                    </a:lnTo>
                    <a:lnTo>
                      <a:pt x="382481" y="0"/>
                    </a:lnTo>
                    <a:close/>
                  </a:path>
                </a:pathLst>
              </a:custGeom>
              <a:solidFill>
                <a:srgbClr val="91A8B4"/>
              </a:solidFill>
            </p:spPr>
            <p:txBody>
              <a:bodyPr/>
              <a:lstStyle/>
              <a:p>
                <a:endParaRPr lang="vi-VN"/>
              </a:p>
            </p:txBody>
          </p:sp>
          <p:sp>
            <p:nvSpPr>
              <p:cNvPr id="18" name="TextBox 18"/>
              <p:cNvSpPr txBox="1"/>
              <p:nvPr/>
            </p:nvSpPr>
            <p:spPr>
              <a:xfrm>
                <a:off x="0" y="-9525"/>
                <a:ext cx="438259" cy="331261"/>
              </a:xfrm>
              <a:prstGeom prst="rect">
                <a:avLst/>
              </a:prstGeom>
            </p:spPr>
            <p:txBody>
              <a:bodyPr lIns="50800" tIns="50800" rIns="50800" bIns="50800" rtlCol="0" anchor="ctr"/>
              <a:lstStyle/>
              <a:p>
                <a:pPr algn="ctr">
                  <a:lnSpc>
                    <a:spcPts val="2539"/>
                  </a:lnSpc>
                </a:pPr>
                <a:endParaRPr/>
              </a:p>
            </p:txBody>
          </p:sp>
        </p:grpSp>
      </p:grpSp>
      <p:grpSp>
        <p:nvGrpSpPr>
          <p:cNvPr id="19" name="Group 19"/>
          <p:cNvGrpSpPr/>
          <p:nvPr/>
        </p:nvGrpSpPr>
        <p:grpSpPr>
          <a:xfrm>
            <a:off x="-510504" y="5581119"/>
            <a:ext cx="4992082" cy="1231310"/>
            <a:chOff x="0" y="0"/>
            <a:chExt cx="6656110" cy="1641747"/>
          </a:xfrm>
        </p:grpSpPr>
        <p:grpSp>
          <p:nvGrpSpPr>
            <p:cNvPr id="20" name="Group 20"/>
            <p:cNvGrpSpPr/>
            <p:nvPr/>
          </p:nvGrpSpPr>
          <p:grpSpPr>
            <a:xfrm>
              <a:off x="0" y="0"/>
              <a:ext cx="3861637" cy="1641747"/>
              <a:chOff x="0" y="0"/>
              <a:chExt cx="762793" cy="324296"/>
            </a:xfrm>
          </p:grpSpPr>
          <p:sp>
            <p:nvSpPr>
              <p:cNvPr id="21" name="Freeform 21"/>
              <p:cNvSpPr/>
              <p:nvPr/>
            </p:nvSpPr>
            <p:spPr>
              <a:xfrm>
                <a:off x="0" y="0"/>
                <a:ext cx="762793" cy="324296"/>
              </a:xfrm>
              <a:custGeom>
                <a:avLst/>
                <a:gdLst/>
                <a:ahLst/>
                <a:cxnLst/>
                <a:rect l="l" t="t" r="r" b="b"/>
                <a:pathLst>
                  <a:path w="762793" h="324296">
                    <a:moveTo>
                      <a:pt x="0" y="0"/>
                    </a:moveTo>
                    <a:lnTo>
                      <a:pt x="762793" y="0"/>
                    </a:lnTo>
                    <a:lnTo>
                      <a:pt x="762793" y="324296"/>
                    </a:lnTo>
                    <a:lnTo>
                      <a:pt x="0" y="324296"/>
                    </a:lnTo>
                    <a:close/>
                  </a:path>
                </a:pathLst>
              </a:custGeom>
              <a:solidFill>
                <a:srgbClr val="EDEAE5"/>
              </a:solidFill>
            </p:spPr>
            <p:txBody>
              <a:bodyPr/>
              <a:lstStyle/>
              <a:p>
                <a:endParaRPr lang="vi-VN"/>
              </a:p>
            </p:txBody>
          </p:sp>
          <p:sp>
            <p:nvSpPr>
              <p:cNvPr id="22" name="TextBox 22"/>
              <p:cNvSpPr txBox="1"/>
              <p:nvPr/>
            </p:nvSpPr>
            <p:spPr>
              <a:xfrm>
                <a:off x="0" y="-38100"/>
                <a:ext cx="762793" cy="362396"/>
              </a:xfrm>
              <a:prstGeom prst="rect">
                <a:avLst/>
              </a:prstGeom>
            </p:spPr>
            <p:txBody>
              <a:bodyPr lIns="50800" tIns="50800" rIns="50800" bIns="50800" rtlCol="0" anchor="ctr"/>
              <a:lstStyle/>
              <a:p>
                <a:pPr algn="ctr">
                  <a:lnSpc>
                    <a:spcPts val="3165"/>
                  </a:lnSpc>
                </a:pPr>
                <a:endParaRPr/>
              </a:p>
            </p:txBody>
          </p:sp>
        </p:grpSp>
        <p:grpSp>
          <p:nvGrpSpPr>
            <p:cNvPr id="23" name="Group 23"/>
            <p:cNvGrpSpPr/>
            <p:nvPr/>
          </p:nvGrpSpPr>
          <p:grpSpPr>
            <a:xfrm>
              <a:off x="3615848" y="0"/>
              <a:ext cx="3040262" cy="1641747"/>
              <a:chOff x="0" y="0"/>
              <a:chExt cx="600546" cy="324296"/>
            </a:xfrm>
          </p:grpSpPr>
          <p:sp>
            <p:nvSpPr>
              <p:cNvPr id="24" name="Freeform 24"/>
              <p:cNvSpPr/>
              <p:nvPr/>
            </p:nvSpPr>
            <p:spPr>
              <a:xfrm>
                <a:off x="0" y="0"/>
                <a:ext cx="600546" cy="324296"/>
              </a:xfrm>
              <a:custGeom>
                <a:avLst/>
                <a:gdLst/>
                <a:ahLst/>
                <a:cxnLst/>
                <a:rect l="l" t="t" r="r" b="b"/>
                <a:pathLst>
                  <a:path w="600546" h="324296">
                    <a:moveTo>
                      <a:pt x="450409" y="0"/>
                    </a:moveTo>
                    <a:lnTo>
                      <a:pt x="0" y="0"/>
                    </a:lnTo>
                    <a:lnTo>
                      <a:pt x="0" y="324296"/>
                    </a:lnTo>
                    <a:lnTo>
                      <a:pt x="450409" y="324296"/>
                    </a:lnTo>
                    <a:lnTo>
                      <a:pt x="600546" y="162148"/>
                    </a:lnTo>
                    <a:lnTo>
                      <a:pt x="450409" y="0"/>
                    </a:lnTo>
                    <a:close/>
                  </a:path>
                </a:pathLst>
              </a:custGeom>
              <a:solidFill>
                <a:srgbClr val="EDEAE5"/>
              </a:solidFill>
            </p:spPr>
            <p:txBody>
              <a:bodyPr/>
              <a:lstStyle/>
              <a:p>
                <a:endParaRPr lang="vi-VN"/>
              </a:p>
            </p:txBody>
          </p:sp>
          <p:sp>
            <p:nvSpPr>
              <p:cNvPr id="25" name="TextBox 25"/>
              <p:cNvSpPr txBox="1"/>
              <p:nvPr/>
            </p:nvSpPr>
            <p:spPr>
              <a:xfrm>
                <a:off x="0" y="-9525"/>
                <a:ext cx="516094" cy="333821"/>
              </a:xfrm>
              <a:prstGeom prst="rect">
                <a:avLst/>
              </a:prstGeom>
            </p:spPr>
            <p:txBody>
              <a:bodyPr lIns="50800" tIns="50800" rIns="50800" bIns="50800" rtlCol="0" anchor="ctr"/>
              <a:lstStyle/>
              <a:p>
                <a:pPr algn="ctr">
                  <a:lnSpc>
                    <a:spcPts val="2539"/>
                  </a:lnSpc>
                </a:pPr>
                <a:endParaRPr/>
              </a:p>
            </p:txBody>
          </p:sp>
        </p:grpSp>
      </p:grpSp>
      <p:sp>
        <p:nvSpPr>
          <p:cNvPr id="26" name="TextBox 26"/>
          <p:cNvSpPr txBox="1"/>
          <p:nvPr/>
        </p:nvSpPr>
        <p:spPr>
          <a:xfrm>
            <a:off x="561093" y="5928804"/>
            <a:ext cx="3208113" cy="488315"/>
          </a:xfrm>
          <a:prstGeom prst="rect">
            <a:avLst/>
          </a:prstGeom>
        </p:spPr>
        <p:txBody>
          <a:bodyPr lIns="0" tIns="0" rIns="0" bIns="0" rtlCol="0" anchor="t">
            <a:spAutoFit/>
          </a:bodyPr>
          <a:lstStyle/>
          <a:p>
            <a:pPr algn="l">
              <a:lnSpc>
                <a:spcPts val="4059"/>
              </a:lnSpc>
              <a:spcBef>
                <a:spcPct val="0"/>
              </a:spcBef>
            </a:pPr>
            <a:r>
              <a:rPr lang="en-US" sz="2899" b="1">
                <a:solidFill>
                  <a:srgbClr val="546873"/>
                </a:solidFill>
                <a:latin typeface="Nunito Bold"/>
                <a:ea typeface="Nunito Bold"/>
                <a:cs typeface="Nunito Bold"/>
                <a:sym typeface="Nunito Bold"/>
              </a:rPr>
              <a:t>Hadoop Common</a:t>
            </a:r>
          </a:p>
        </p:txBody>
      </p:sp>
      <p:sp>
        <p:nvSpPr>
          <p:cNvPr id="27" name="TextBox 27"/>
          <p:cNvSpPr txBox="1"/>
          <p:nvPr/>
        </p:nvSpPr>
        <p:spPr>
          <a:xfrm>
            <a:off x="4812786" y="5933664"/>
            <a:ext cx="3121671" cy="488315"/>
          </a:xfrm>
          <a:prstGeom prst="rect">
            <a:avLst/>
          </a:prstGeom>
        </p:spPr>
        <p:txBody>
          <a:bodyPr lIns="0" tIns="0" rIns="0" bIns="0" rtlCol="0" anchor="t">
            <a:spAutoFit/>
          </a:bodyPr>
          <a:lstStyle/>
          <a:p>
            <a:pPr marL="0" lvl="0" indent="0" algn="l">
              <a:lnSpc>
                <a:spcPts val="4059"/>
              </a:lnSpc>
              <a:spcBef>
                <a:spcPct val="0"/>
              </a:spcBef>
            </a:pPr>
            <a:r>
              <a:rPr lang="en-US" sz="2899" b="1">
                <a:solidFill>
                  <a:srgbClr val="EDEAE5"/>
                </a:solidFill>
                <a:latin typeface="Nunito Bold"/>
                <a:ea typeface="Nunito Bold"/>
                <a:cs typeface="Nunito Bold"/>
                <a:sym typeface="Nunito Bold"/>
              </a:rPr>
              <a:t>Hadoop YARN</a:t>
            </a:r>
          </a:p>
        </p:txBody>
      </p:sp>
      <p:sp>
        <p:nvSpPr>
          <p:cNvPr id="28" name="TextBox 28"/>
          <p:cNvSpPr txBox="1"/>
          <p:nvPr/>
        </p:nvSpPr>
        <p:spPr>
          <a:xfrm>
            <a:off x="14751001" y="5923944"/>
            <a:ext cx="3824106" cy="488315"/>
          </a:xfrm>
          <a:prstGeom prst="rect">
            <a:avLst/>
          </a:prstGeom>
        </p:spPr>
        <p:txBody>
          <a:bodyPr lIns="0" tIns="0" rIns="0" bIns="0" rtlCol="0" anchor="t">
            <a:spAutoFit/>
          </a:bodyPr>
          <a:lstStyle/>
          <a:p>
            <a:pPr marL="0" lvl="0" indent="0" algn="l">
              <a:lnSpc>
                <a:spcPts val="4059"/>
              </a:lnSpc>
              <a:spcBef>
                <a:spcPct val="0"/>
              </a:spcBef>
            </a:pPr>
            <a:r>
              <a:rPr lang="en-US" sz="2899" b="1">
                <a:solidFill>
                  <a:srgbClr val="EDEAE5"/>
                </a:solidFill>
                <a:latin typeface="Nunito Bold"/>
                <a:ea typeface="Nunito Bold"/>
                <a:cs typeface="Nunito Bold"/>
                <a:sym typeface="Nunito Bold"/>
              </a:rPr>
              <a:t>Hadoop MapReduce</a:t>
            </a:r>
          </a:p>
        </p:txBody>
      </p:sp>
      <p:sp>
        <p:nvSpPr>
          <p:cNvPr id="29" name="TextBox 29"/>
          <p:cNvSpPr txBox="1"/>
          <p:nvPr/>
        </p:nvSpPr>
        <p:spPr>
          <a:xfrm>
            <a:off x="105220" y="6917204"/>
            <a:ext cx="3760634" cy="1399667"/>
          </a:xfrm>
          <a:prstGeom prst="rect">
            <a:avLst/>
          </a:prstGeom>
        </p:spPr>
        <p:txBody>
          <a:bodyPr lIns="0" tIns="0" rIns="0" bIns="0" rtlCol="0" anchor="t">
            <a:spAutoFit/>
          </a:bodyPr>
          <a:lstStyle/>
          <a:p>
            <a:pPr algn="just">
              <a:lnSpc>
                <a:spcPts val="2793"/>
              </a:lnSpc>
            </a:pPr>
            <a:r>
              <a:rPr lang="en-US" sz="2199" spc="131">
                <a:solidFill>
                  <a:srgbClr val="546873"/>
                </a:solidFill>
                <a:latin typeface="Nunito"/>
                <a:ea typeface="Nunito"/>
                <a:cs typeface="Nunito"/>
                <a:sym typeface="Nunito"/>
              </a:rPr>
              <a:t> Đây là các thư viện và tiện ích cần thiết của Java để các module khác sử dụng. </a:t>
            </a:r>
          </a:p>
        </p:txBody>
      </p:sp>
      <p:sp>
        <p:nvSpPr>
          <p:cNvPr id="30" name="TextBox 30"/>
          <p:cNvSpPr txBox="1"/>
          <p:nvPr/>
        </p:nvSpPr>
        <p:spPr>
          <a:xfrm>
            <a:off x="4365809" y="4417655"/>
            <a:ext cx="3416776" cy="1047242"/>
          </a:xfrm>
          <a:prstGeom prst="rect">
            <a:avLst/>
          </a:prstGeom>
        </p:spPr>
        <p:txBody>
          <a:bodyPr lIns="0" tIns="0" rIns="0" bIns="0" rtlCol="0" anchor="t">
            <a:spAutoFit/>
          </a:bodyPr>
          <a:lstStyle/>
          <a:p>
            <a:pPr algn="just">
              <a:lnSpc>
                <a:spcPts val="2793"/>
              </a:lnSpc>
            </a:pPr>
            <a:r>
              <a:rPr lang="en-US" sz="2199" spc="131">
                <a:solidFill>
                  <a:srgbClr val="546873"/>
                </a:solidFill>
                <a:latin typeface="Nunito"/>
                <a:ea typeface="Nunito"/>
                <a:cs typeface="Nunito"/>
                <a:sym typeface="Nunito"/>
              </a:rPr>
              <a:t>Đây là framework để quản lý tiến trình và tài nguyên của các cluster. </a:t>
            </a:r>
          </a:p>
        </p:txBody>
      </p:sp>
      <p:sp>
        <p:nvSpPr>
          <p:cNvPr id="31" name="TextBox 31"/>
          <p:cNvSpPr txBox="1"/>
          <p:nvPr/>
        </p:nvSpPr>
        <p:spPr>
          <a:xfrm>
            <a:off x="8697391" y="6917204"/>
            <a:ext cx="5115732" cy="1047242"/>
          </a:xfrm>
          <a:prstGeom prst="rect">
            <a:avLst/>
          </a:prstGeom>
        </p:spPr>
        <p:txBody>
          <a:bodyPr lIns="0" tIns="0" rIns="0" bIns="0" rtlCol="0" anchor="t">
            <a:spAutoFit/>
          </a:bodyPr>
          <a:lstStyle/>
          <a:p>
            <a:pPr algn="just">
              <a:lnSpc>
                <a:spcPts val="2793"/>
              </a:lnSpc>
            </a:pPr>
            <a:r>
              <a:rPr lang="en-US" sz="2199" spc="131">
                <a:solidFill>
                  <a:srgbClr val="546873"/>
                </a:solidFill>
                <a:latin typeface="Nunito"/>
                <a:ea typeface="Nunito"/>
                <a:cs typeface="Nunito"/>
                <a:sym typeface="Nunito"/>
              </a:rPr>
              <a:t>Đây là hệ thống file phân tán cung cấp truy cập thông lượng cao cho ứng dụng khai thác dữ liệu.</a:t>
            </a:r>
          </a:p>
        </p:txBody>
      </p:sp>
      <p:sp>
        <p:nvSpPr>
          <p:cNvPr id="32" name="AutoShape 32"/>
          <p:cNvSpPr/>
          <p:nvPr/>
        </p:nvSpPr>
        <p:spPr>
          <a:xfrm>
            <a:off x="-638022" y="9654506"/>
            <a:ext cx="19566441" cy="0"/>
          </a:xfrm>
          <a:prstGeom prst="line">
            <a:avLst/>
          </a:prstGeom>
          <a:ln w="38100" cap="flat">
            <a:solidFill>
              <a:srgbClr val="EDEAE5"/>
            </a:solidFill>
            <a:prstDash val="solid"/>
            <a:headEnd type="none" w="sm" len="sm"/>
            <a:tailEnd type="none" w="sm" len="sm"/>
          </a:ln>
        </p:spPr>
        <p:txBody>
          <a:bodyPr/>
          <a:lstStyle/>
          <a:p>
            <a:endParaRPr lang="vi-VN"/>
          </a:p>
        </p:txBody>
      </p:sp>
      <p:sp>
        <p:nvSpPr>
          <p:cNvPr id="33" name="AutoShape 33"/>
          <p:cNvSpPr/>
          <p:nvPr/>
        </p:nvSpPr>
        <p:spPr>
          <a:xfrm>
            <a:off x="-638022" y="464024"/>
            <a:ext cx="19566441" cy="0"/>
          </a:xfrm>
          <a:prstGeom prst="line">
            <a:avLst/>
          </a:prstGeom>
          <a:ln w="38100" cap="flat">
            <a:solidFill>
              <a:srgbClr val="EDEAE5"/>
            </a:solidFill>
            <a:prstDash val="solid"/>
            <a:headEnd type="none" w="sm" len="sm"/>
            <a:tailEnd type="none" w="sm" len="sm"/>
          </a:ln>
        </p:spPr>
        <p:txBody>
          <a:bodyPr/>
          <a:lstStyle/>
          <a:p>
            <a:endParaRPr lang="vi-VN"/>
          </a:p>
        </p:txBody>
      </p:sp>
      <p:sp>
        <p:nvSpPr>
          <p:cNvPr id="34" name="TextBox 34"/>
          <p:cNvSpPr txBox="1"/>
          <p:nvPr/>
        </p:nvSpPr>
        <p:spPr>
          <a:xfrm>
            <a:off x="14334564" y="1009650"/>
            <a:ext cx="2924736" cy="271145"/>
          </a:xfrm>
          <a:prstGeom prst="rect">
            <a:avLst/>
          </a:prstGeom>
        </p:spPr>
        <p:txBody>
          <a:bodyPr lIns="0" tIns="0" rIns="0" bIns="0" rtlCol="0" anchor="t">
            <a:spAutoFit/>
          </a:bodyPr>
          <a:lstStyle/>
          <a:p>
            <a:pPr marL="0" lvl="0" indent="0" algn="r">
              <a:lnSpc>
                <a:spcPts val="2380"/>
              </a:lnSpc>
              <a:spcBef>
                <a:spcPct val="0"/>
              </a:spcBef>
            </a:pPr>
            <a:r>
              <a:rPr lang="en-US" sz="1700" u="none">
                <a:solidFill>
                  <a:srgbClr val="546873"/>
                </a:solidFill>
                <a:latin typeface="Nunito"/>
                <a:ea typeface="Nunito"/>
                <a:cs typeface="Nunito"/>
                <a:sym typeface="Nunito"/>
              </a:rPr>
              <a:t>THYNK UNLIMITED</a:t>
            </a:r>
          </a:p>
        </p:txBody>
      </p:sp>
      <p:sp>
        <p:nvSpPr>
          <p:cNvPr id="35" name="TextBox 35"/>
          <p:cNvSpPr txBox="1"/>
          <p:nvPr/>
        </p:nvSpPr>
        <p:spPr>
          <a:xfrm>
            <a:off x="1538609" y="1880578"/>
            <a:ext cx="7158782"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TÌM HIỂU VỀ HADOOP VÀ MAPREDUCE  </a:t>
            </a:r>
          </a:p>
        </p:txBody>
      </p:sp>
      <p:sp>
        <p:nvSpPr>
          <p:cNvPr id="36" name="TextBox 36"/>
          <p:cNvSpPr txBox="1"/>
          <p:nvPr/>
        </p:nvSpPr>
        <p:spPr>
          <a:xfrm>
            <a:off x="1028700" y="1290484"/>
            <a:ext cx="6905757" cy="537845"/>
          </a:xfrm>
          <a:prstGeom prst="rect">
            <a:avLst/>
          </a:prstGeom>
        </p:spPr>
        <p:txBody>
          <a:bodyPr lIns="0" tIns="0" rIns="0" bIns="0" rtlCol="0" anchor="t">
            <a:spAutoFit/>
          </a:bodyPr>
          <a:lstStyle/>
          <a:p>
            <a:pPr algn="l">
              <a:lnSpc>
                <a:spcPts val="4480"/>
              </a:lnSpc>
              <a:spcBef>
                <a:spcPct val="0"/>
              </a:spcBef>
            </a:pPr>
            <a:r>
              <a:rPr lang="en-US" sz="3200" b="1">
                <a:solidFill>
                  <a:srgbClr val="546873"/>
                </a:solidFill>
                <a:latin typeface="Nunito Bold"/>
                <a:ea typeface="Nunito Bold"/>
                <a:cs typeface="Nunito Bold"/>
                <a:sym typeface="Nunito Bold"/>
              </a:rPr>
              <a:t>02. MỘT SỐ KIẾN THỨC CƠ BẢN</a:t>
            </a:r>
          </a:p>
        </p:txBody>
      </p:sp>
      <p:sp>
        <p:nvSpPr>
          <p:cNvPr id="37" name="TextBox 37"/>
          <p:cNvSpPr txBox="1"/>
          <p:nvPr/>
        </p:nvSpPr>
        <p:spPr>
          <a:xfrm>
            <a:off x="2512307" y="2487602"/>
            <a:ext cx="3813125" cy="573405"/>
          </a:xfrm>
          <a:prstGeom prst="rect">
            <a:avLst/>
          </a:prstGeom>
        </p:spPr>
        <p:txBody>
          <a:bodyPr lIns="0" tIns="0" rIns="0" bIns="0" rtlCol="0" anchor="t">
            <a:spAutoFit/>
          </a:bodyPr>
          <a:lstStyle/>
          <a:p>
            <a:pPr algn="l">
              <a:lnSpc>
                <a:spcPts val="4620"/>
              </a:lnSpc>
              <a:spcBef>
                <a:spcPct val="0"/>
              </a:spcBef>
            </a:pPr>
            <a:r>
              <a:rPr lang="en-US" sz="3300" b="1">
                <a:solidFill>
                  <a:srgbClr val="3B4A52"/>
                </a:solidFill>
                <a:latin typeface="Fira Sans Bold"/>
                <a:ea typeface="Fira Sans Bold"/>
                <a:cs typeface="Fira Sans Bold"/>
                <a:sym typeface="Fira Sans Bold"/>
              </a:rPr>
              <a:t>KIẾN TRÚC HADOOP </a:t>
            </a:r>
          </a:p>
        </p:txBody>
      </p:sp>
      <p:sp>
        <p:nvSpPr>
          <p:cNvPr id="38" name="TextBox 38"/>
          <p:cNvSpPr txBox="1"/>
          <p:nvPr/>
        </p:nvSpPr>
        <p:spPr>
          <a:xfrm>
            <a:off x="8697391" y="5970494"/>
            <a:ext cx="5687483" cy="488315"/>
          </a:xfrm>
          <a:prstGeom prst="rect">
            <a:avLst/>
          </a:prstGeom>
        </p:spPr>
        <p:txBody>
          <a:bodyPr lIns="0" tIns="0" rIns="0" bIns="0" rtlCol="0" anchor="t">
            <a:spAutoFit/>
          </a:bodyPr>
          <a:lstStyle/>
          <a:p>
            <a:pPr marL="0" lvl="0" indent="0" algn="l">
              <a:lnSpc>
                <a:spcPts val="4059"/>
              </a:lnSpc>
              <a:spcBef>
                <a:spcPct val="0"/>
              </a:spcBef>
            </a:pPr>
            <a:r>
              <a:rPr lang="en-US" sz="2899" b="1">
                <a:solidFill>
                  <a:srgbClr val="231F20"/>
                </a:solidFill>
                <a:latin typeface="Nunito Bold"/>
                <a:ea typeface="Nunito Bold"/>
                <a:cs typeface="Nunito Bold"/>
                <a:sym typeface="Nunito Bold"/>
              </a:rPr>
              <a:t>Hadoop Distributed File System</a:t>
            </a:r>
          </a:p>
        </p:txBody>
      </p:sp>
      <p:sp>
        <p:nvSpPr>
          <p:cNvPr id="39" name="TextBox 39"/>
          <p:cNvSpPr txBox="1"/>
          <p:nvPr/>
        </p:nvSpPr>
        <p:spPr>
          <a:xfrm>
            <a:off x="14009056" y="4417655"/>
            <a:ext cx="4171145" cy="1047242"/>
          </a:xfrm>
          <a:prstGeom prst="rect">
            <a:avLst/>
          </a:prstGeom>
        </p:spPr>
        <p:txBody>
          <a:bodyPr lIns="0" tIns="0" rIns="0" bIns="0" rtlCol="0" anchor="t">
            <a:spAutoFit/>
          </a:bodyPr>
          <a:lstStyle/>
          <a:p>
            <a:pPr algn="just">
              <a:lnSpc>
                <a:spcPts val="2793"/>
              </a:lnSpc>
            </a:pPr>
            <a:r>
              <a:rPr lang="en-US" sz="2199" spc="131">
                <a:solidFill>
                  <a:srgbClr val="546873"/>
                </a:solidFill>
                <a:latin typeface="Nunito"/>
                <a:ea typeface="Nunito"/>
                <a:cs typeface="Nunito"/>
                <a:sym typeface="Nunito"/>
              </a:rPr>
              <a:t>Đây là hệ thống dựa trên YARN dùng để xử lý song song các tập dữ liệu lớn.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2218</Words>
  <Application>Microsoft Office PowerPoint</Application>
  <PresentationFormat>Custom</PresentationFormat>
  <Paragraphs>150</Paragraphs>
  <Slides>19</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vt:i4>
      </vt:variant>
    </vt:vector>
  </HeadingPairs>
  <TitlesOfParts>
    <vt:vector size="36" baseType="lpstr">
      <vt:lpstr>Bernoru</vt:lpstr>
      <vt:lpstr>Arial</vt:lpstr>
      <vt:lpstr>Calibri</vt:lpstr>
      <vt:lpstr>Garet ExtraBold</vt:lpstr>
      <vt:lpstr>DejaVu Sans</vt:lpstr>
      <vt:lpstr>Telegraf Bold</vt:lpstr>
      <vt:lpstr>Fira Sans Bold</vt:lpstr>
      <vt:lpstr>DM Sans Bold</vt:lpstr>
      <vt:lpstr>Intro Rust Base Shade</vt:lpstr>
      <vt:lpstr>Segoe UI Black</vt:lpstr>
      <vt:lpstr>Lato Bold</vt:lpstr>
      <vt:lpstr>Nunito Bold</vt:lpstr>
      <vt:lpstr>Gotham Bold</vt:lpstr>
      <vt:lpstr>Fira Sans</vt:lpstr>
      <vt:lpstr>Nunito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Đại học Thủy Lợi</dc:title>
  <cp:lastModifiedBy>NGUYEN THANH HUNG</cp:lastModifiedBy>
  <cp:revision>6</cp:revision>
  <dcterms:created xsi:type="dcterms:W3CDTF">2006-08-16T00:00:00Z</dcterms:created>
  <dcterms:modified xsi:type="dcterms:W3CDTF">2024-10-29T16:06:46Z</dcterms:modified>
  <dc:identifier>DAGU9FUNuhI</dc:identifier>
</cp:coreProperties>
</file>